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80" r:id="rId2"/>
    <p:sldId id="290" r:id="rId3"/>
    <p:sldId id="273" r:id="rId4"/>
    <p:sldId id="292" r:id="rId5"/>
    <p:sldId id="264" r:id="rId6"/>
    <p:sldId id="277" r:id="rId7"/>
    <p:sldId id="259" r:id="rId8"/>
    <p:sldId id="289" r:id="rId9"/>
    <p:sldId id="260" r:id="rId10"/>
    <p:sldId id="258" r:id="rId11"/>
    <p:sldId id="287" r:id="rId12"/>
    <p:sldId id="282" r:id="rId13"/>
    <p:sldId id="284" r:id="rId14"/>
    <p:sldId id="283" r:id="rId15"/>
    <p:sldId id="285" r:id="rId16"/>
    <p:sldId id="281" r:id="rId1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268" autoAdjust="0"/>
    <p:restoredTop sz="97384" autoAdjust="0"/>
  </p:normalViewPr>
  <p:slideViewPr>
    <p:cSldViewPr snapToGrid="0">
      <p:cViewPr varScale="1">
        <p:scale>
          <a:sx n="78" d="100"/>
          <a:sy n="78" d="100"/>
        </p:scale>
        <p:origin x="109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69C126-029E-4618-84B3-BE12149B7C32}" type="datetimeFigureOut">
              <a:rPr lang="ko-KR" altLang="en-US" smtClean="0"/>
              <a:t>2023-12-11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DE95C5-72CA-4958-BB17-2F5590036A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85122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8321A1-F118-F801-2E6B-691F94FDDC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E7A9BDB-2328-B8B7-F893-5509C6FFFE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1BF7369-4904-EF10-9AF0-46210FFF07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C54C3-7DB2-4101-9BFC-3930EF91D530}" type="datetime1">
              <a:rPr lang="ko-KR" altLang="en-US" smtClean="0"/>
              <a:t>2023-12-11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54F087C-4B03-B95F-6ACA-27EB03072F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EEFB019-1ED6-7CE2-799C-9377BD61F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27476-AA7B-4A0C-8D99-DF5AAF65D1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42060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D9C919-1A42-5463-0CD4-1F55BF10D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998B2F9-06ED-B1F1-8C0B-6790DD0931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70DD321-18B3-0842-50A4-A584D9954B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DC5DE-4F44-48CD-B9F0-68E6BB79AC36}" type="datetime1">
              <a:rPr lang="ko-KR" altLang="en-US" smtClean="0"/>
              <a:t>2023-12-11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7EFDF3C-5A99-AA13-0D87-33AD77C6E7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3587B0C-0D8D-03BE-E43D-F7C3F11CAE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27476-AA7B-4A0C-8D99-DF5AAF65D1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79434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BA49755-EEC4-8DAE-F8C8-38E639259D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207886F-4C89-0702-C3C8-56FFB62FB6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0591024-B55F-7FC1-B715-A9A815ED1C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AD648B-DA32-4DA6-97C5-0F7C585C8DA5}" type="datetime1">
              <a:rPr lang="ko-KR" altLang="en-US" smtClean="0"/>
              <a:t>2023-12-11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10AE471-7B47-E756-8487-317761308D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C56EEFE-52F6-3517-309C-AC4C38589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27476-AA7B-4A0C-8D99-DF5AAF65D1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20327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FC0411-9E71-FA0C-0462-C581341701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1064" y="239329"/>
            <a:ext cx="8970034" cy="724108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 altLang="ko-KR" sz="4400" b="1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F068474-3D52-B1A2-C460-E2E13E7946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5C0C744-2E36-C19C-77D3-08294456E5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16CE1-A424-4A60-812B-4A594A54F6EF}" type="datetime1">
              <a:rPr lang="ko-KR" altLang="en-US" smtClean="0"/>
              <a:t>2023-12-11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10D8992-5307-6A81-90AC-9AC1AC09FA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3D8ADA-4AB7-C432-3F7A-75AD97E7AC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93679" y="6356350"/>
            <a:ext cx="2743200" cy="365125"/>
          </a:xfrm>
        </p:spPr>
        <p:txBody>
          <a:bodyPr/>
          <a:lstStyle/>
          <a:p>
            <a:fld id="{14027476-AA7B-4A0C-8D99-DF5AAF65D1FA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BEAAC91C-54FC-5FF5-AB17-2A64CD57FF31}"/>
              </a:ext>
            </a:extLst>
          </p:cNvPr>
          <p:cNvCxnSpPr>
            <a:cxnSpLocks/>
          </p:cNvCxnSpPr>
          <p:nvPr userDrawn="1"/>
        </p:nvCxnSpPr>
        <p:spPr>
          <a:xfrm>
            <a:off x="0" y="1026724"/>
            <a:ext cx="12192000" cy="5281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5457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2E3530-918D-8428-34C8-2069204BF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27D1108-A419-73D6-113A-F3FCB3CE18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38DA5A9-32FC-6DA7-608C-E446873E72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3A85C-DE24-4495-A2F1-5A9315A57B3F}" type="datetime1">
              <a:rPr lang="ko-KR" altLang="en-US" smtClean="0"/>
              <a:t>2023-12-11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553DEF0-7BCE-0AD5-4E1B-8EF6B44E4B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90321E0-F1B9-8FA2-9294-2159FAAF4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27476-AA7B-4A0C-8D99-DF5AAF65D1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98260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5B525A-9814-BDA4-B16C-3B275CF212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08DD8D6-294A-B34D-1001-5626EECF52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9DD2EA3-9ECF-C9C7-167A-603838B3C5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90A4B2B-673A-D553-FB38-282AE7A70B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F10B9-F3BD-42B0-B4A3-44C33FA27E07}" type="datetime1">
              <a:rPr lang="ko-KR" altLang="en-US" smtClean="0"/>
              <a:t>2023-12-11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3DF4EB6-48C4-7D7C-59F8-D88C79265F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D9808EB-8A3F-E055-05BF-054EFE69F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27476-AA7B-4A0C-8D99-DF5AAF65D1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34545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A6825E-4471-E6DF-29DC-1ED2D092DD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A45F638-4F5C-95DD-11B6-469C0D3D6A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BE7B674-C417-975C-19C5-86457656EF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50B31DD-E3E6-71FF-1A38-F280BB012C3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16489E1-CE2F-0A90-74E0-ADB59DD7440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FF5EA43-9365-45DC-64C5-67E6D9C60E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1562D-3468-4556-9FA6-6DA0248DAB1F}" type="datetime1">
              <a:rPr lang="ko-KR" altLang="en-US" smtClean="0"/>
              <a:t>2023-12-11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501B024-F7FA-175F-D501-C53214A662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C8A7002-19B3-4806-AB88-D0CE88688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27476-AA7B-4A0C-8D99-DF5AAF65D1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73989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A17324-DA08-EEFF-BFE3-F7A66C932A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7855CDD-D1D1-8024-0ABE-7ED7CA8B20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C50E1-8C44-4857-A31E-E66F5042333E}" type="datetime1">
              <a:rPr lang="ko-KR" altLang="en-US" smtClean="0"/>
              <a:t>2023-12-11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C089E4B-962D-7F4D-6D10-EA64B73607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4660036-5612-25AF-41BE-E161723723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27476-AA7B-4A0C-8D99-DF5AAF65D1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05493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D478BDA-6834-16B7-EE91-0B85ED5D35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87D76-58BD-4C9A-92E6-4EC35504EEB7}" type="datetime1">
              <a:rPr lang="ko-KR" altLang="en-US" smtClean="0"/>
              <a:t>2023-12-11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EB71F08-CE23-39FF-6A58-8EC917BB85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7919345-6FB5-EA2E-0F5A-1D6E4C1218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27476-AA7B-4A0C-8D99-DF5AAF65D1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75880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4C51E6-21E6-A596-D063-B877B14D5D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7DEF1D9-C66E-E0DE-07BA-E619355D76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E5DBB28-82A0-60ED-6084-8D2F34020C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2F7ECEA-CF22-0D55-4AB7-327FDE8C71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1408C-A1B2-44D4-AF0B-0B09F00DF68B}" type="datetime1">
              <a:rPr lang="ko-KR" altLang="en-US" smtClean="0"/>
              <a:t>2023-12-11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737E0CD-2611-59FB-2A82-B23F1FC2BD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3EAC1B0-588F-97D2-07E7-CF752B66E8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27476-AA7B-4A0C-8D99-DF5AAF65D1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39941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3687B9-6621-C09B-5111-BF9E02E028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89FBB1F-78A1-9552-B05D-AEFDD26CCA7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F2CF1E8-5F72-9C62-8BD3-B7BCAE4357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6B80407-50B8-BF5B-025E-C9ECDA7AF1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0BE14A-003B-4E2A-AABA-F71E855CF569}" type="datetime1">
              <a:rPr lang="ko-KR" altLang="en-US" smtClean="0"/>
              <a:t>2023-12-11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9CC16E7-4F47-C618-B53F-972A9A9CB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8410AA2-6000-873E-319C-76982DA7D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27476-AA7B-4A0C-8D99-DF5AAF65D1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44001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80794AF-4036-7197-B8C0-B70416E01C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D042423-E210-0A1E-4AF4-9D85FD5ADC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A5C2894-4E17-AFBC-4CAC-48A2377AC9F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00C5EE-2473-41F5-84EA-0484A0629917}" type="datetime1">
              <a:rPr lang="ko-KR" altLang="en-US" smtClean="0"/>
              <a:t>2023-12-11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3C9888F-38F8-E1B4-82DA-7BC0753E7A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30FD55C-C692-1509-FCF6-70EB7D6A7B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027476-AA7B-4A0C-8D99-DF5AAF65D1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80141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xOkfTyqDWGE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3" Type="http://schemas.openxmlformats.org/officeDocument/2006/relationships/image" Target="../media/image4.png"/><Relationship Id="rId7" Type="http://schemas.openxmlformats.org/officeDocument/2006/relationships/image" Target="../media/image8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5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12.jp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13.png"/><Relationship Id="rId7" Type="http://schemas.openxmlformats.org/officeDocument/2006/relationships/image" Target="../media/image1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B4B0C52-3E4F-7EE9-D868-9740EE2CFF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82137"/>
            <a:ext cx="10515600" cy="4972889"/>
          </a:xfrm>
        </p:spPr>
        <p:txBody>
          <a:bodyPr>
            <a:normAutofit/>
          </a:bodyPr>
          <a:lstStyle/>
          <a:p>
            <a:pPr marL="457200" marR="0" lvl="0" indent="-3810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AutoNum type="arabicPeriod"/>
            </a:pPr>
            <a:r>
              <a:rPr lang="ko-KR" altLang="en-US" sz="18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연구목적</a:t>
            </a:r>
          </a:p>
          <a:p>
            <a:pPr marL="457200" marR="0" lvl="0" indent="-3810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AutoNum type="arabicPeriod"/>
            </a:pPr>
            <a:r>
              <a:rPr lang="ko-KR" altLang="en-US" sz="18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게임소개 및 방법</a:t>
            </a:r>
          </a:p>
          <a:p>
            <a:pPr marL="457200" marR="0" lvl="0" indent="-3810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AutoNum type="arabicPeriod"/>
            </a:pPr>
            <a:r>
              <a:rPr lang="ko-KR" altLang="en-US" sz="18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개발환경</a:t>
            </a:r>
            <a:endParaRPr lang="en-US" altLang="ko-KR" sz="18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marR="0" lvl="0" indent="-3810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AutoNum type="arabicPeriod"/>
            </a:pPr>
            <a:r>
              <a:rPr lang="ko-KR" altLang="en-US" sz="18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중점 연구 분야</a:t>
            </a:r>
          </a:p>
          <a:p>
            <a:pPr marL="457200" marR="0" lvl="0" indent="-3810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AutoNum type="arabicPeriod"/>
            </a:pPr>
            <a:r>
              <a:rPr lang="ko-KR" altLang="en-US" sz="18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기술적요소</a:t>
            </a:r>
          </a:p>
          <a:p>
            <a:pPr marL="457200" marR="0" lvl="0" indent="-3810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AutoNum type="arabicPeriod"/>
            </a:pPr>
            <a:r>
              <a:rPr lang="ko-KR" altLang="en-US" sz="18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개인별 준비 현황</a:t>
            </a:r>
          </a:p>
          <a:p>
            <a:pPr marL="457200" marR="0" lvl="0" indent="-3810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AutoNum type="arabicPeriod"/>
            </a:pPr>
            <a:r>
              <a:rPr lang="ko-KR" altLang="en-US" sz="18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타 게임과의 차별성</a:t>
            </a:r>
          </a:p>
          <a:p>
            <a:pPr marL="457200" marR="0" lvl="0" indent="-3810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AutoNum type="arabicPeriod"/>
            </a:pPr>
            <a:r>
              <a:rPr lang="ko-KR" altLang="en-US" sz="18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역할분담 및 일정</a:t>
            </a:r>
          </a:p>
          <a:p>
            <a:pPr marL="457200" marR="0" lvl="0" indent="-3810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AutoNum type="arabicPeriod"/>
            </a:pPr>
            <a:r>
              <a:rPr lang="ko-KR" altLang="en-US" sz="18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참고문헌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0897C20-D5DA-A182-F5EA-EA784BCD37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27476-AA7B-4A0C-8D99-DF5AAF65D1FA}" type="slidenum">
              <a:rPr lang="ko-KR" altLang="en-US" smtClean="0"/>
              <a:t>1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35BC748-8970-63E6-191D-CA5C047BDDA0}"/>
              </a:ext>
            </a:extLst>
          </p:cNvPr>
          <p:cNvSpPr/>
          <p:nvPr/>
        </p:nvSpPr>
        <p:spPr>
          <a:xfrm>
            <a:off x="409303" y="164356"/>
            <a:ext cx="4519748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ko-KR" altLang="en-US" sz="4400" b="1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목차</a:t>
            </a:r>
            <a:endParaRPr lang="en-US" altLang="ko-KR" sz="4400" b="1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203458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DF0AD642-0FC2-F91D-8EF9-B5ADC19211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2745" y="1895666"/>
            <a:ext cx="2181466" cy="2481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B6B4A26-B56A-EEE7-7D0B-1A9F14EEF5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747" y="2336659"/>
            <a:ext cx="1599957" cy="1599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F77F7994-FCF1-AFBB-C5E2-94C0FF74E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1253" y="2184137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EF6CF1ED-2948-9C71-AE57-77EB08E4F4A1}"/>
              </a:ext>
            </a:extLst>
          </p:cNvPr>
          <p:cNvSpPr/>
          <p:nvPr/>
        </p:nvSpPr>
        <p:spPr>
          <a:xfrm>
            <a:off x="9051541" y="4298959"/>
            <a:ext cx="2488181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2800" b="1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블렌더</a:t>
            </a:r>
            <a:r>
              <a:rPr lang="en-US" altLang="ko-KR" sz="28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</a:t>
            </a:r>
            <a:r>
              <a:rPr lang="ko-KR" altLang="en-US" sz="28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모델링</a:t>
            </a:r>
            <a:endParaRPr lang="en-US" altLang="ko-KR" sz="28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533B49B-2DF9-B090-91C8-B555762E78E8}"/>
              </a:ext>
            </a:extLst>
          </p:cNvPr>
          <p:cNvSpPr/>
          <p:nvPr/>
        </p:nvSpPr>
        <p:spPr>
          <a:xfrm>
            <a:off x="243213" y="4298959"/>
            <a:ext cx="336502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28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visual studio- C</a:t>
            </a:r>
            <a:r>
              <a:rPr lang="en-US" altLang="ko-KR" sz="28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++</a:t>
            </a:r>
            <a:endParaRPr lang="en-US" altLang="ko-KR" sz="28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26C0252-9C2B-D812-028E-1A8072885F67}"/>
              </a:ext>
            </a:extLst>
          </p:cNvPr>
          <p:cNvSpPr/>
          <p:nvPr/>
        </p:nvSpPr>
        <p:spPr>
          <a:xfrm>
            <a:off x="4418927" y="4298959"/>
            <a:ext cx="333296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2800" b="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언리얼</a:t>
            </a:r>
            <a:r>
              <a:rPr lang="en-US" altLang="ko-KR" sz="28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</a:t>
            </a:r>
            <a:r>
              <a:rPr lang="ko-KR" altLang="en-US" sz="28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ko-KR" altLang="en-US" sz="2800" b="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블루프린트</a:t>
            </a:r>
            <a:endParaRPr lang="en-US" altLang="ko-KR" sz="28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63A2F353-62AC-56D2-6490-7305695B510A}"/>
              </a:ext>
            </a:extLst>
          </p:cNvPr>
          <p:cNvCxnSpPr>
            <a:cxnSpLocks/>
          </p:cNvCxnSpPr>
          <p:nvPr/>
        </p:nvCxnSpPr>
        <p:spPr>
          <a:xfrm flipV="1">
            <a:off x="3755455" y="1296140"/>
            <a:ext cx="0" cy="342678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8DE70C21-881A-B87E-03A4-B17B18254832}"/>
              </a:ext>
            </a:extLst>
          </p:cNvPr>
          <p:cNvCxnSpPr>
            <a:cxnSpLocks/>
          </p:cNvCxnSpPr>
          <p:nvPr/>
        </p:nvCxnSpPr>
        <p:spPr>
          <a:xfrm flipV="1">
            <a:off x="8560318" y="1296140"/>
            <a:ext cx="0" cy="342678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AC76A7D-C9D6-F0D5-104A-7644F02507D2}"/>
              </a:ext>
            </a:extLst>
          </p:cNvPr>
          <p:cNvSpPr/>
          <p:nvPr/>
        </p:nvSpPr>
        <p:spPr>
          <a:xfrm>
            <a:off x="347234" y="5587040"/>
            <a:ext cx="11192488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2400" b="1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언리얼</a:t>
            </a:r>
            <a:r>
              <a:rPr lang="en-US" altLang="ko-KR" sz="2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  <a:r>
              <a:rPr lang="ko-KR" altLang="en-US" sz="2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에</a:t>
            </a:r>
            <a:r>
              <a:rPr lang="ko-KR" altLang="en-US" sz="2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블루 프린트로 게임의 베이스를 만들고 </a:t>
            </a:r>
            <a:r>
              <a:rPr lang="ko-KR" altLang="en-US" sz="2400" b="1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블루프린트로</a:t>
            </a:r>
            <a:r>
              <a:rPr lang="ko-KR" altLang="en-US" sz="2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지원하지 않는 </a:t>
            </a:r>
            <a:endParaRPr lang="en-US" altLang="ko-KR" sz="24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ko-KR" altLang="en-US" sz="2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기능들은 </a:t>
            </a:r>
            <a:r>
              <a:rPr lang="en-US" altLang="ko-KR" sz="2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C++</a:t>
            </a:r>
            <a:r>
              <a:rPr lang="ko-KR" altLang="en-US" sz="2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를 활용하여 코딩한 이후에 플러그인을 적용 시킨다</a:t>
            </a:r>
            <a:r>
              <a:rPr lang="en-US" altLang="ko-KR" sz="2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  <a:endParaRPr lang="en-US" altLang="ko-KR" sz="24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B066F7B-1508-60DD-6A65-DD3DEA5DB970}"/>
              </a:ext>
            </a:extLst>
          </p:cNvPr>
          <p:cNvSpPr/>
          <p:nvPr/>
        </p:nvSpPr>
        <p:spPr>
          <a:xfrm>
            <a:off x="409303" y="164356"/>
            <a:ext cx="4519748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ko-KR" altLang="en-US" sz="4400" b="1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개발 환경</a:t>
            </a:r>
            <a:endParaRPr lang="en-US" altLang="ko-KR" sz="4400" b="1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B0C5E61-5D7F-B4B5-2591-A819122216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27476-AA7B-4A0C-8D99-DF5AAF65D1FA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15177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514588C-CCE1-1C5E-5848-3CE395E54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27476-AA7B-4A0C-8D99-DF5AAF65D1FA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5BB807-B5EE-7158-70A5-52AEA70C1728}"/>
              </a:ext>
            </a:extLst>
          </p:cNvPr>
          <p:cNvSpPr txBox="1"/>
          <p:nvPr/>
        </p:nvSpPr>
        <p:spPr>
          <a:xfrm>
            <a:off x="1983335" y="2011497"/>
            <a:ext cx="8225330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0" indent="0" algn="ctr">
              <a:buNone/>
            </a:pPr>
            <a:r>
              <a:rPr lang="ko-KR" altLang="en-US" sz="2400" b="1" dirty="0"/>
              <a:t>실시간으로 주변 환경과 </a:t>
            </a:r>
            <a:r>
              <a:rPr lang="ko-KR" altLang="en-US" sz="2400" b="1" dirty="0" err="1"/>
              <a:t>인터렉션하는</a:t>
            </a:r>
            <a:r>
              <a:rPr lang="ko-KR" altLang="en-US" sz="2400" b="1" dirty="0"/>
              <a:t> </a:t>
            </a:r>
            <a:r>
              <a:rPr lang="ko-KR" altLang="en-US" sz="2400" b="1" dirty="0" err="1"/>
              <a:t>슬라임</a:t>
            </a:r>
            <a:r>
              <a:rPr lang="ko-KR" altLang="en-US" sz="2400" b="1" dirty="0"/>
              <a:t> 캐릭터 구현</a:t>
            </a:r>
            <a:endParaRPr lang="en-US" altLang="ko-KR" sz="2400" b="1" dirty="0"/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A085A7B0-D2A0-549D-BA72-F28E4CB755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146258"/>
            <a:ext cx="10515600" cy="280372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바닥과 벽을 </a:t>
            </a:r>
            <a:r>
              <a:rPr lang="ko-KR" altLang="en-US" dirty="0" err="1"/>
              <a:t>기어다닐때</a:t>
            </a:r>
            <a:r>
              <a:rPr lang="ko-KR" altLang="en-US" dirty="0"/>
              <a:t> 점액질 </a:t>
            </a:r>
            <a:r>
              <a:rPr lang="ko-KR" altLang="en-US" dirty="0" err="1"/>
              <a:t>머테리얼</a:t>
            </a:r>
            <a:r>
              <a:rPr lang="ko-KR" altLang="en-US" dirty="0"/>
              <a:t> 동적 생성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깊이 버퍼</a:t>
            </a:r>
            <a:r>
              <a:rPr lang="en-US" altLang="ko-KR" dirty="0"/>
              <a:t>, Distance field</a:t>
            </a:r>
            <a:r>
              <a:rPr lang="ko-KR" altLang="en-US" dirty="0"/>
              <a:t>를 계산해 </a:t>
            </a:r>
            <a:r>
              <a:rPr lang="en-US" altLang="ko-KR" dirty="0"/>
              <a:t>Ray-Marching</a:t>
            </a:r>
            <a:r>
              <a:rPr lang="ko-KR" altLang="en-US" dirty="0"/>
              <a:t>으로 </a:t>
            </a:r>
            <a:r>
              <a:rPr lang="ko-KR" altLang="en-US" dirty="0" err="1"/>
              <a:t>슬라임</a:t>
            </a:r>
            <a:r>
              <a:rPr lang="ko-KR" altLang="en-US" dirty="0"/>
              <a:t> </a:t>
            </a:r>
            <a:r>
              <a:rPr lang="ko-KR" altLang="en-US" dirty="0" err="1"/>
              <a:t>블룸</a:t>
            </a:r>
            <a:r>
              <a:rPr lang="ko-KR" altLang="en-US" dirty="0"/>
              <a:t> 생성 및 변형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b="0" i="0" dirty="0">
                <a:solidFill>
                  <a:srgbClr val="0F0F0F"/>
                </a:solidFill>
                <a:effectLst/>
                <a:latin typeface="Söhne"/>
              </a:rPr>
              <a:t>실시간으로 </a:t>
            </a:r>
            <a:r>
              <a:rPr lang="ko-KR" altLang="en-US" b="0" i="0" dirty="0" err="1">
                <a:solidFill>
                  <a:srgbClr val="0F0F0F"/>
                </a:solidFill>
                <a:effectLst/>
                <a:latin typeface="Söhne"/>
              </a:rPr>
              <a:t>슬라임과</a:t>
            </a:r>
            <a:r>
              <a:rPr lang="ko-KR" altLang="en-US" b="0" i="0" dirty="0">
                <a:solidFill>
                  <a:srgbClr val="0F0F0F"/>
                </a:solidFill>
                <a:effectLst/>
                <a:latin typeface="Söhne"/>
              </a:rPr>
              <a:t> 오브젝트의 형태를 비교해  </a:t>
            </a:r>
            <a:r>
              <a:rPr lang="ko-KR" altLang="en-US" b="0" i="0" dirty="0" err="1">
                <a:solidFill>
                  <a:srgbClr val="0F0F0F"/>
                </a:solidFill>
                <a:effectLst/>
                <a:latin typeface="Söhne"/>
              </a:rPr>
              <a:t>슬라임</a:t>
            </a:r>
            <a:r>
              <a:rPr lang="ko-KR" altLang="en-US" b="0" i="0" dirty="0">
                <a:solidFill>
                  <a:srgbClr val="0F0F0F"/>
                </a:solidFill>
                <a:effectLst/>
                <a:latin typeface="Söhne"/>
              </a:rPr>
              <a:t> </a:t>
            </a:r>
            <a:r>
              <a:rPr lang="ko-KR" altLang="en-US" dirty="0">
                <a:solidFill>
                  <a:srgbClr val="0F0F0F"/>
                </a:solidFill>
                <a:latin typeface="Söhne"/>
              </a:rPr>
              <a:t>형태 </a:t>
            </a:r>
            <a:r>
              <a:rPr lang="ko-KR" altLang="en-US" b="0" i="0" dirty="0">
                <a:solidFill>
                  <a:srgbClr val="0F0F0F"/>
                </a:solidFill>
                <a:effectLst/>
                <a:latin typeface="Söhne"/>
              </a:rPr>
              <a:t>변화 구현</a:t>
            </a:r>
            <a:endParaRPr lang="en-US" altLang="ko-KR" dirty="0">
              <a:solidFill>
                <a:srgbClr val="0F0F0F"/>
              </a:solidFill>
              <a:latin typeface="Söhne"/>
            </a:endParaRPr>
          </a:p>
          <a:p>
            <a:pPr>
              <a:lnSpc>
                <a:spcPct val="150000"/>
              </a:lnSpc>
            </a:pPr>
            <a:r>
              <a:rPr lang="ko-KR" altLang="en-US" b="0" i="0" dirty="0">
                <a:solidFill>
                  <a:srgbClr val="0F0F0F"/>
                </a:solidFill>
                <a:effectLst/>
                <a:latin typeface="Söhne"/>
              </a:rPr>
              <a:t>외부 </a:t>
            </a:r>
            <a:r>
              <a:rPr lang="en-US" altLang="ko-KR" b="0" i="0" dirty="0">
                <a:solidFill>
                  <a:srgbClr val="0F0F0F"/>
                </a:solidFill>
                <a:effectLst/>
                <a:latin typeface="Söhne"/>
              </a:rPr>
              <a:t>force</a:t>
            </a:r>
            <a:r>
              <a:rPr lang="ko-KR" altLang="en-US" b="0" i="0" dirty="0">
                <a:solidFill>
                  <a:srgbClr val="0F0F0F"/>
                </a:solidFill>
                <a:effectLst/>
                <a:latin typeface="Söhne"/>
              </a:rPr>
              <a:t>에 의한 </a:t>
            </a:r>
            <a:r>
              <a:rPr lang="ko-KR" altLang="en-US" b="0" i="0" dirty="0" err="1">
                <a:solidFill>
                  <a:srgbClr val="0F0F0F"/>
                </a:solidFill>
                <a:effectLst/>
                <a:latin typeface="Söhne"/>
              </a:rPr>
              <a:t>슬라임의</a:t>
            </a:r>
            <a:r>
              <a:rPr lang="ko-KR" altLang="en-US" b="0" i="0" dirty="0">
                <a:solidFill>
                  <a:srgbClr val="0F0F0F"/>
                </a:solidFill>
                <a:effectLst/>
                <a:latin typeface="Söhne"/>
              </a:rPr>
              <a:t> 실시간 형태와 크기 변화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1A9D591-12FD-AA7D-4D85-F1608986AD80}"/>
              </a:ext>
            </a:extLst>
          </p:cNvPr>
          <p:cNvSpPr/>
          <p:nvPr/>
        </p:nvSpPr>
        <p:spPr>
          <a:xfrm>
            <a:off x="409303" y="164356"/>
            <a:ext cx="4519748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ko-KR" altLang="en-US" sz="4400" b="1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중점 연구 분야</a:t>
            </a:r>
            <a:endParaRPr lang="en-US" altLang="ko-KR" sz="4400" b="1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522805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973A98D-17F4-92E7-C894-1118A44404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74090"/>
            <a:ext cx="10515600" cy="2295191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sz="1800" dirty="0"/>
              <a:t>깊이 버퍼를 활용한 </a:t>
            </a:r>
            <a:r>
              <a:rPr lang="ko-KR" altLang="en-US" sz="1800" dirty="0" err="1"/>
              <a:t>매쉬</a:t>
            </a:r>
            <a:r>
              <a:rPr lang="ko-KR" altLang="en-US" sz="1800" dirty="0"/>
              <a:t> 변형</a:t>
            </a:r>
            <a:endParaRPr lang="en-US" altLang="ko-KR" sz="1800" dirty="0"/>
          </a:p>
          <a:p>
            <a:pPr>
              <a:lnSpc>
                <a:spcPct val="150000"/>
              </a:lnSpc>
            </a:pPr>
            <a:r>
              <a:rPr lang="ko-KR" altLang="en-US" sz="1800" dirty="0" err="1"/>
              <a:t>액터들</a:t>
            </a:r>
            <a:r>
              <a:rPr lang="ko-KR" altLang="en-US" sz="1800" dirty="0"/>
              <a:t> </a:t>
            </a:r>
            <a:r>
              <a:rPr lang="ko-KR" altLang="en-US" sz="1800" dirty="0" err="1"/>
              <a:t>끼리의</a:t>
            </a:r>
            <a:r>
              <a:rPr lang="ko-KR" altLang="en-US" sz="1800" dirty="0"/>
              <a:t> </a:t>
            </a:r>
            <a:r>
              <a:rPr lang="ko-KR" altLang="en-US" sz="1800" dirty="0" err="1"/>
              <a:t>메타볼</a:t>
            </a:r>
            <a:r>
              <a:rPr lang="ko-KR" altLang="en-US" sz="1800" dirty="0"/>
              <a:t> 효과 구현</a:t>
            </a:r>
            <a:endParaRPr lang="en-US" altLang="ko-KR" sz="1800" dirty="0"/>
          </a:p>
          <a:p>
            <a:pPr>
              <a:lnSpc>
                <a:spcPct val="150000"/>
              </a:lnSpc>
            </a:pPr>
            <a:r>
              <a:rPr lang="ko-KR" altLang="en-US" sz="1800" dirty="0"/>
              <a:t>최적화 </a:t>
            </a:r>
            <a:r>
              <a:rPr lang="en-US" altLang="ko-KR" sz="1800" dirty="0"/>
              <a:t>- ECS </a:t>
            </a:r>
            <a:r>
              <a:rPr lang="ko-KR" altLang="en-US" sz="1800" dirty="0"/>
              <a:t>패턴을 사용한 다수의 오브젝트 최적화</a:t>
            </a:r>
            <a:endParaRPr lang="en-US" altLang="ko-KR" sz="1800" dirty="0"/>
          </a:p>
          <a:p>
            <a:pPr>
              <a:lnSpc>
                <a:spcPct val="150000"/>
              </a:lnSpc>
            </a:pPr>
            <a:r>
              <a:rPr lang="en-US" altLang="ko-KR" sz="1800" dirty="0"/>
              <a:t>Render target</a:t>
            </a:r>
            <a:r>
              <a:rPr lang="ko-KR" altLang="en-US" sz="1800" dirty="0"/>
              <a:t>과 </a:t>
            </a:r>
            <a:r>
              <a:rPr lang="en-US" altLang="ko-KR" sz="1800" dirty="0"/>
              <a:t>Runtime Virtual Texturing</a:t>
            </a:r>
            <a:r>
              <a:rPr lang="ko-KR" altLang="en-US" sz="1800" dirty="0"/>
              <a:t>으로 동적 </a:t>
            </a:r>
            <a:r>
              <a:rPr lang="ko-KR" altLang="en-US" sz="1800" dirty="0" err="1"/>
              <a:t>메터리얼</a:t>
            </a:r>
            <a:r>
              <a:rPr lang="ko-KR" altLang="en-US" sz="1800" dirty="0"/>
              <a:t> 생성</a:t>
            </a:r>
            <a:endParaRPr lang="en-US" altLang="ko-KR" sz="18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C44A986-2E70-AFCD-9BF6-F17C4120DF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27476-AA7B-4A0C-8D99-DF5AAF65D1FA}" type="slidenum">
              <a:rPr lang="ko-KR" altLang="en-US" smtClean="0"/>
              <a:t>12</a:t>
            </a:fld>
            <a:endParaRPr lang="ko-KR" altLang="en-US"/>
          </a:p>
        </p:txBody>
      </p:sp>
      <p:pic>
        <p:nvPicPr>
          <p:cNvPr id="5" name="내용 개체 틀 5" descr="그림, 아동 미술, 스케치, 일러스트레이션이(가) 표시된 사진&#10;&#10;자동 생성된 설명">
            <a:extLst>
              <a:ext uri="{FF2B5EF4-FFF2-40B4-BE49-F238E27FC236}">
                <a16:creationId xmlns:a16="http://schemas.microsoft.com/office/drawing/2014/main" id="{369D880B-E4DF-DF76-F358-99026EE690B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99" b="38331"/>
          <a:stretch/>
        </p:blipFill>
        <p:spPr>
          <a:xfrm>
            <a:off x="969224" y="3742051"/>
            <a:ext cx="5024508" cy="221432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그림 5" descr="스크린샷, 도표, 라인, 텍스트이(가) 표시된 사진&#10;&#10;자동 생성된 설명">
            <a:extLst>
              <a:ext uri="{FF2B5EF4-FFF2-40B4-BE49-F238E27FC236}">
                <a16:creationId xmlns:a16="http://schemas.microsoft.com/office/drawing/2014/main" id="{39A4F1AA-0B18-4BAD-A441-4FDB97ADDD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2517" y="3713775"/>
            <a:ext cx="3701283" cy="221432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696FF1D-C4BA-D713-94C4-3D0E257EAAF3}"/>
              </a:ext>
            </a:extLst>
          </p:cNvPr>
          <p:cNvSpPr/>
          <p:nvPr/>
        </p:nvSpPr>
        <p:spPr>
          <a:xfrm>
            <a:off x="7609417" y="5972949"/>
            <a:ext cx="3888758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16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</a:t>
            </a:r>
            <a:r>
              <a:rPr lang="en-US" altLang="ko-KR" sz="16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untime Virtual Texturing </a:t>
            </a:r>
            <a:r>
              <a:rPr lang="ko-KR" altLang="en-US" sz="16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참고 이미지</a:t>
            </a:r>
            <a:endParaRPr lang="en-US" altLang="ko-KR" sz="16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830E462-9936-35D7-FF58-693489BE8341}"/>
              </a:ext>
            </a:extLst>
          </p:cNvPr>
          <p:cNvSpPr/>
          <p:nvPr/>
        </p:nvSpPr>
        <p:spPr>
          <a:xfrm>
            <a:off x="2701457" y="6017796"/>
            <a:ext cx="1560042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1600" b="1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매쉬</a:t>
            </a:r>
            <a:r>
              <a:rPr lang="ko-KR" altLang="en-US" sz="16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변형 예시</a:t>
            </a:r>
            <a:endParaRPr lang="en-US" altLang="ko-KR" sz="16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68A9DD7-B8C2-23D5-DE31-E1AD1D9D8B2A}"/>
              </a:ext>
            </a:extLst>
          </p:cNvPr>
          <p:cNvSpPr/>
          <p:nvPr/>
        </p:nvSpPr>
        <p:spPr>
          <a:xfrm>
            <a:off x="409303" y="164356"/>
            <a:ext cx="4519748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ko-KR" altLang="en-US" sz="4400" b="1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기술적 요소</a:t>
            </a:r>
            <a:endParaRPr lang="en-US" altLang="ko-KR" sz="4400" b="1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331174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D502B9B-FF00-41D3-0254-3479D0829E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73693" y="2866769"/>
            <a:ext cx="5627243" cy="1804086"/>
          </a:xfrm>
        </p:spPr>
        <p:txBody>
          <a:bodyPr/>
          <a:lstStyle/>
          <a:p>
            <a:pPr marL="0" indent="0">
              <a:buNone/>
            </a:pPr>
            <a:r>
              <a:rPr lang="ko-KR" altLang="en-US" b="1" dirty="0" err="1"/>
              <a:t>슬라임이</a:t>
            </a:r>
            <a:r>
              <a:rPr lang="ko-KR" altLang="en-US" b="1" dirty="0"/>
              <a:t> 쫓기면서 오브젝트를 흡수하며 크기가 커진다</a:t>
            </a:r>
            <a:r>
              <a:rPr lang="en-US" altLang="ko-KR" b="1" dirty="0"/>
              <a:t>.</a:t>
            </a:r>
          </a:p>
          <a:p>
            <a:pPr marL="0" indent="0">
              <a:buNone/>
            </a:pPr>
            <a:endParaRPr lang="en-US" altLang="ko-KR" b="1" dirty="0"/>
          </a:p>
          <a:p>
            <a:pPr marL="0" indent="0">
              <a:buNone/>
            </a:pPr>
            <a:r>
              <a:rPr lang="ko-KR" altLang="en-US" b="1" dirty="0"/>
              <a:t>일반적으로 한쪽 플레이어가 쫓으며 진행되는 방식이 아니라 쫓고 쫓기는 입장이 바뀌게 된다</a:t>
            </a:r>
            <a:r>
              <a:rPr lang="en-US" altLang="ko-KR" b="1" dirty="0"/>
              <a:t>.</a:t>
            </a:r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E5F1850-C2CA-AB06-6C0C-63FBD57A07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27476-AA7B-4A0C-8D99-DF5AAF65D1FA}" type="slidenum">
              <a:rPr lang="ko-KR" altLang="en-US" smtClean="0"/>
              <a:t>13</a:t>
            </a:fld>
            <a:endParaRPr lang="ko-KR" altLang="en-US"/>
          </a:p>
        </p:txBody>
      </p:sp>
      <p:pic>
        <p:nvPicPr>
          <p:cNvPr id="2050" name="Picture 2" descr="Dead by Daylight | 오늘 다운로드 및 구매 - Epic Games Store">
            <a:extLst>
              <a:ext uri="{FF2B5EF4-FFF2-40B4-BE49-F238E27FC236}">
                <a16:creationId xmlns:a16="http://schemas.microsoft.com/office/drawing/2014/main" id="{12BC5823-BE19-D87A-37F8-FFC83CDEE6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064" y="2022101"/>
            <a:ext cx="5531888" cy="3111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DCBA2C0B-FC13-49AE-9E30-5FE8E3C92770}"/>
              </a:ext>
            </a:extLst>
          </p:cNvPr>
          <p:cNvSpPr/>
          <p:nvPr/>
        </p:nvSpPr>
        <p:spPr>
          <a:xfrm>
            <a:off x="391064" y="5242382"/>
            <a:ext cx="4643772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2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유사 게임 </a:t>
            </a:r>
            <a:r>
              <a:rPr lang="en-US" altLang="ko-KR" sz="2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</a:t>
            </a:r>
            <a:r>
              <a:rPr lang="en-US" altLang="ko-KR" sz="2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DEAD</a:t>
            </a:r>
            <a:r>
              <a:rPr lang="ko-KR" altLang="en-US" sz="2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ko-KR" sz="2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BY</a:t>
            </a:r>
            <a:r>
              <a:rPr lang="ko-KR" altLang="en-US" sz="2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ko-KR" sz="2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DAYLIGHT</a:t>
            </a:r>
            <a:endParaRPr lang="en-US" altLang="ko-KR" sz="24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BE94C97-6B82-FD71-52AC-0E6847DF5CC5}"/>
              </a:ext>
            </a:extLst>
          </p:cNvPr>
          <p:cNvSpPr/>
          <p:nvPr/>
        </p:nvSpPr>
        <p:spPr>
          <a:xfrm>
            <a:off x="409302" y="164356"/>
            <a:ext cx="5600471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ko-KR" altLang="en-US" sz="4400" b="1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타게임</a:t>
            </a:r>
            <a:r>
              <a:rPr lang="ko-KR" altLang="en-US" sz="4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과의 차별성</a:t>
            </a:r>
            <a:endParaRPr lang="en-US" altLang="ko-KR" sz="4400" b="1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19498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3A4EAB5-8594-DB60-0062-44F10B193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27476-AA7B-4A0C-8D99-DF5AAF65D1FA}" type="slidenum">
              <a:rPr lang="ko-KR" altLang="en-US" smtClean="0"/>
              <a:t>14</a:t>
            </a:fld>
            <a:endParaRPr lang="ko-KR" altLang="en-US"/>
          </a:p>
        </p:txBody>
      </p:sp>
      <p:graphicFrame>
        <p:nvGraphicFramePr>
          <p:cNvPr id="10" name="내용 개체 틀 9">
            <a:extLst>
              <a:ext uri="{FF2B5EF4-FFF2-40B4-BE49-F238E27FC236}">
                <a16:creationId xmlns:a16="http://schemas.microsoft.com/office/drawing/2014/main" id="{CF9CBF45-0146-F4D9-7E92-E4AF7837820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6078440"/>
              </p:ext>
            </p:extLst>
          </p:nvPr>
        </p:nvGraphicFramePr>
        <p:xfrm>
          <a:off x="838201" y="1427450"/>
          <a:ext cx="10515597" cy="4928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199">
                  <a:extLst>
                    <a:ext uri="{9D8B030D-6E8A-4147-A177-3AD203B41FA5}">
                      <a16:colId xmlns:a16="http://schemas.microsoft.com/office/drawing/2014/main" val="2515650611"/>
                    </a:ext>
                  </a:extLst>
                </a:gridCol>
                <a:gridCol w="3505199">
                  <a:extLst>
                    <a:ext uri="{9D8B030D-6E8A-4147-A177-3AD203B41FA5}">
                      <a16:colId xmlns:a16="http://schemas.microsoft.com/office/drawing/2014/main" val="2593101215"/>
                    </a:ext>
                  </a:extLst>
                </a:gridCol>
                <a:gridCol w="3505199">
                  <a:extLst>
                    <a:ext uri="{9D8B030D-6E8A-4147-A177-3AD203B41FA5}">
                      <a16:colId xmlns:a16="http://schemas.microsoft.com/office/drawing/2014/main" val="1820319935"/>
                    </a:ext>
                  </a:extLst>
                </a:gridCol>
              </a:tblGrid>
              <a:tr h="9858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200" dirty="0"/>
                        <a:t>이름</a:t>
                      </a:r>
                    </a:p>
                  </a:txBody>
                  <a:tcPr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200" dirty="0"/>
                        <a:t>역할</a:t>
                      </a:r>
                    </a:p>
                  </a:txBody>
                  <a:tcPr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200" dirty="0"/>
                        <a:t>수강과목</a:t>
                      </a:r>
                    </a:p>
                  </a:txBody>
                  <a:tcPr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5349779"/>
                  </a:ext>
                </a:extLst>
              </a:tr>
              <a:tr h="9858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b="1" dirty="0"/>
                        <a:t>고윤범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b="1" dirty="0"/>
                        <a:t>서버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dirty="0"/>
                        <a:t>C, C++, STL, </a:t>
                      </a:r>
                      <a:r>
                        <a:rPr lang="ko-KR" altLang="en-US" dirty="0" err="1"/>
                        <a:t>컴퓨터그래픽스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게임수학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 err="1"/>
                        <a:t>셰이더</a:t>
                      </a:r>
                      <a:r>
                        <a:rPr lang="ko-KR" altLang="en-US" dirty="0"/>
                        <a:t> 프로그래밍</a:t>
                      </a:r>
                      <a:endParaRPr lang="en-US" altLang="ko-KR" dirty="0"/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/>
                        <a:t>네트워크 게임 프로그래밍</a:t>
                      </a:r>
                      <a:endParaRPr lang="en-US" altLang="ko-KR" dirty="0"/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/>
                        <a:t>모델링 </a:t>
                      </a:r>
                      <a:r>
                        <a:rPr lang="en-US" altLang="ko-KR" dirty="0"/>
                        <a:t>1,2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8361703"/>
                  </a:ext>
                </a:extLst>
              </a:tr>
              <a:tr h="9858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b="1" dirty="0" err="1"/>
                        <a:t>노창현</a:t>
                      </a:r>
                      <a:endParaRPr lang="ko-KR" altLang="en-US" sz="2800" b="1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b="1" dirty="0"/>
                        <a:t>그래픽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dirty="0"/>
                        <a:t>모델링 </a:t>
                      </a:r>
                      <a:r>
                        <a:rPr lang="en-US" altLang="ko-KR" dirty="0"/>
                        <a:t>1,</a:t>
                      </a:r>
                      <a:r>
                        <a:rPr lang="ko-KR" altLang="en-US" dirty="0"/>
                        <a:t> 게임수학</a:t>
                      </a:r>
                      <a:endParaRPr lang="en-US" altLang="ko-KR" dirty="0"/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dirty="0"/>
                        <a:t>C,C++,</a:t>
                      </a:r>
                      <a:r>
                        <a:rPr lang="ko-KR" altLang="en-US" dirty="0" err="1"/>
                        <a:t>컴퓨터그래픽스</a:t>
                      </a:r>
                      <a:endParaRPr lang="en-US" altLang="ko-KR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2454431"/>
                  </a:ext>
                </a:extLst>
              </a:tr>
              <a:tr h="9858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b="1" dirty="0"/>
                        <a:t>양재성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b="1" dirty="0"/>
                        <a:t>클라이언트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dirty="0"/>
                        <a:t>C, C++, STL, </a:t>
                      </a:r>
                      <a:r>
                        <a:rPr lang="ko-KR" altLang="en-US" dirty="0" err="1"/>
                        <a:t>컴퓨터그래픽스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게임수학</a:t>
                      </a:r>
                      <a:endParaRPr lang="en-US" altLang="ko-KR" dirty="0"/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endParaRPr lang="ko-KR" altLang="en-US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5544145"/>
                  </a:ext>
                </a:extLst>
              </a:tr>
            </a:tbl>
          </a:graphicData>
        </a:graphic>
      </p:graphicFrame>
      <p:sp>
        <p:nvSpPr>
          <p:cNvPr id="3" name="직사각형 2">
            <a:extLst>
              <a:ext uri="{FF2B5EF4-FFF2-40B4-BE49-F238E27FC236}">
                <a16:creationId xmlns:a16="http://schemas.microsoft.com/office/drawing/2014/main" id="{1AC8AB5C-64C1-2AB5-78E8-8FFA67950A38}"/>
              </a:ext>
            </a:extLst>
          </p:cNvPr>
          <p:cNvSpPr/>
          <p:nvPr/>
        </p:nvSpPr>
        <p:spPr>
          <a:xfrm>
            <a:off x="409302" y="164356"/>
            <a:ext cx="5600471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ko-KR" altLang="en-US" sz="4400" b="1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개인별 준비 현황</a:t>
            </a:r>
            <a:endParaRPr lang="en-US" altLang="ko-KR" sz="4400" b="1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531768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E5F1850-C2CA-AB06-6C0C-63FBD57A07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27476-AA7B-4A0C-8D99-DF5AAF65D1FA}" type="slidenum">
              <a:rPr lang="ko-KR" altLang="en-US" smtClean="0"/>
              <a:t>15</a:t>
            </a:fld>
            <a:endParaRPr lang="ko-KR" altLang="en-US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F2161FE0-D4ED-EEEA-5B56-C295C68D72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9939728"/>
              </p:ext>
            </p:extLst>
          </p:nvPr>
        </p:nvGraphicFramePr>
        <p:xfrm>
          <a:off x="391064" y="1380139"/>
          <a:ext cx="11487960" cy="53067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76440">
                  <a:extLst>
                    <a:ext uri="{9D8B030D-6E8A-4147-A177-3AD203B41FA5}">
                      <a16:colId xmlns:a16="http://schemas.microsoft.com/office/drawing/2014/main" val="1667169072"/>
                    </a:ext>
                  </a:extLst>
                </a:gridCol>
                <a:gridCol w="1276440">
                  <a:extLst>
                    <a:ext uri="{9D8B030D-6E8A-4147-A177-3AD203B41FA5}">
                      <a16:colId xmlns:a16="http://schemas.microsoft.com/office/drawing/2014/main" val="3362812958"/>
                    </a:ext>
                  </a:extLst>
                </a:gridCol>
                <a:gridCol w="1276440">
                  <a:extLst>
                    <a:ext uri="{9D8B030D-6E8A-4147-A177-3AD203B41FA5}">
                      <a16:colId xmlns:a16="http://schemas.microsoft.com/office/drawing/2014/main" val="2897926588"/>
                    </a:ext>
                  </a:extLst>
                </a:gridCol>
                <a:gridCol w="1276440">
                  <a:extLst>
                    <a:ext uri="{9D8B030D-6E8A-4147-A177-3AD203B41FA5}">
                      <a16:colId xmlns:a16="http://schemas.microsoft.com/office/drawing/2014/main" val="1955135351"/>
                    </a:ext>
                  </a:extLst>
                </a:gridCol>
                <a:gridCol w="1276440">
                  <a:extLst>
                    <a:ext uri="{9D8B030D-6E8A-4147-A177-3AD203B41FA5}">
                      <a16:colId xmlns:a16="http://schemas.microsoft.com/office/drawing/2014/main" val="525265939"/>
                    </a:ext>
                  </a:extLst>
                </a:gridCol>
                <a:gridCol w="1276440">
                  <a:extLst>
                    <a:ext uri="{9D8B030D-6E8A-4147-A177-3AD203B41FA5}">
                      <a16:colId xmlns:a16="http://schemas.microsoft.com/office/drawing/2014/main" val="2350934536"/>
                    </a:ext>
                  </a:extLst>
                </a:gridCol>
                <a:gridCol w="1276440">
                  <a:extLst>
                    <a:ext uri="{9D8B030D-6E8A-4147-A177-3AD203B41FA5}">
                      <a16:colId xmlns:a16="http://schemas.microsoft.com/office/drawing/2014/main" val="196082060"/>
                    </a:ext>
                  </a:extLst>
                </a:gridCol>
                <a:gridCol w="1276440">
                  <a:extLst>
                    <a:ext uri="{9D8B030D-6E8A-4147-A177-3AD203B41FA5}">
                      <a16:colId xmlns:a16="http://schemas.microsoft.com/office/drawing/2014/main" val="3025763433"/>
                    </a:ext>
                  </a:extLst>
                </a:gridCol>
                <a:gridCol w="1276440">
                  <a:extLst>
                    <a:ext uri="{9D8B030D-6E8A-4147-A177-3AD203B41FA5}">
                      <a16:colId xmlns:a16="http://schemas.microsoft.com/office/drawing/2014/main" val="3046149727"/>
                    </a:ext>
                  </a:extLst>
                </a:gridCol>
              </a:tblGrid>
              <a:tr h="356500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1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월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2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월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3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월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4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월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5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월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6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월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7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월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8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월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9579202"/>
                  </a:ext>
                </a:extLst>
              </a:tr>
              <a:tr h="6176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/>
                        <a:t>추가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4957473"/>
                  </a:ext>
                </a:extLst>
              </a:tr>
              <a:tr h="6176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추가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4675979"/>
                  </a:ext>
                </a:extLst>
              </a:tr>
              <a:tr h="6176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추가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2555327"/>
                  </a:ext>
                </a:extLst>
              </a:tr>
              <a:tr h="6176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추가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672736"/>
                  </a:ext>
                </a:extLst>
              </a:tr>
              <a:tr h="6176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캐릭터 모델링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0290029"/>
                  </a:ext>
                </a:extLst>
              </a:tr>
              <a:tr h="6176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맵 및 오브젝트 제작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7260871"/>
                  </a:ext>
                </a:extLst>
              </a:tr>
              <a:tr h="6176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애니메이션 </a:t>
                      </a:r>
                      <a:br>
                        <a:rPr lang="en-US" altLang="ko-KR" sz="1200" b="1" dirty="0"/>
                      </a:br>
                      <a:r>
                        <a:rPr lang="ko-KR" altLang="en-US" sz="1200" b="1" dirty="0"/>
                        <a:t>제작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744743"/>
                  </a:ext>
                </a:extLst>
              </a:tr>
              <a:tr h="617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TEST </a:t>
                      </a:r>
                      <a:r>
                        <a:rPr lang="ko-KR" altLang="en-US" sz="1200" b="1" dirty="0"/>
                        <a:t>및 </a:t>
                      </a:r>
                      <a:br>
                        <a:rPr lang="en-US" altLang="ko-KR" sz="1200" b="1" dirty="0"/>
                      </a:br>
                      <a:r>
                        <a:rPr lang="ko-KR" altLang="en-US" sz="1200" b="1" dirty="0"/>
                        <a:t>버그 수정</a:t>
                      </a:r>
                      <a:r>
                        <a:rPr lang="en-US" altLang="ko-KR" sz="1200" b="1" dirty="0"/>
                        <a:t> 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091905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D068947B-1519-0BF7-0F8F-3B5E1D942D3C}"/>
              </a:ext>
            </a:extLst>
          </p:cNvPr>
          <p:cNvSpPr/>
          <p:nvPr/>
        </p:nvSpPr>
        <p:spPr>
          <a:xfrm>
            <a:off x="9145512" y="40456"/>
            <a:ext cx="723275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1400" b="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고윤범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CE234E0-57BA-32E6-AEA7-EEA50F94A66A}"/>
              </a:ext>
            </a:extLst>
          </p:cNvPr>
          <p:cNvSpPr/>
          <p:nvPr/>
        </p:nvSpPr>
        <p:spPr>
          <a:xfrm>
            <a:off x="409302" y="164356"/>
            <a:ext cx="5600471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ko-KR" altLang="en-US" sz="4400" b="1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역할 분담 및 일정</a:t>
            </a:r>
            <a:endParaRPr lang="en-US" altLang="ko-KR" sz="4400" b="1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063068C-559D-80CE-F58D-D66A7B8FC258}"/>
              </a:ext>
            </a:extLst>
          </p:cNvPr>
          <p:cNvSpPr/>
          <p:nvPr/>
        </p:nvSpPr>
        <p:spPr>
          <a:xfrm>
            <a:off x="9145512" y="348233"/>
            <a:ext cx="723275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1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노창현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381FF7B-57D9-C460-1E95-577C0A3BE9C5}"/>
              </a:ext>
            </a:extLst>
          </p:cNvPr>
          <p:cNvSpPr/>
          <p:nvPr/>
        </p:nvSpPr>
        <p:spPr>
          <a:xfrm>
            <a:off x="9145512" y="628893"/>
            <a:ext cx="723275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1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양재성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7E223FF-F8BD-58FA-FA6B-6CDAB0E8D0E8}"/>
              </a:ext>
            </a:extLst>
          </p:cNvPr>
          <p:cNvSpPr/>
          <p:nvPr/>
        </p:nvSpPr>
        <p:spPr>
          <a:xfrm>
            <a:off x="10121448" y="93922"/>
            <a:ext cx="941587" cy="20084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B5B0AFF-694D-EE06-7CE0-1CFC15902672}"/>
              </a:ext>
            </a:extLst>
          </p:cNvPr>
          <p:cNvSpPr/>
          <p:nvPr/>
        </p:nvSpPr>
        <p:spPr>
          <a:xfrm>
            <a:off x="10119253" y="401699"/>
            <a:ext cx="941587" cy="20084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AD3ED6D-552A-EBEF-38C6-99B1382A7AA1}"/>
              </a:ext>
            </a:extLst>
          </p:cNvPr>
          <p:cNvSpPr/>
          <p:nvPr/>
        </p:nvSpPr>
        <p:spPr>
          <a:xfrm>
            <a:off x="10119253" y="682359"/>
            <a:ext cx="941587" cy="20084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A99F5A0-2685-BC86-E56A-5C7F61302B8E}"/>
              </a:ext>
            </a:extLst>
          </p:cNvPr>
          <p:cNvSpPr/>
          <p:nvPr/>
        </p:nvSpPr>
        <p:spPr>
          <a:xfrm>
            <a:off x="7044874" y="348231"/>
            <a:ext cx="543739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1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공통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FED1608-704D-F65E-0478-5FA56C24D04E}"/>
              </a:ext>
            </a:extLst>
          </p:cNvPr>
          <p:cNvSpPr/>
          <p:nvPr/>
        </p:nvSpPr>
        <p:spPr>
          <a:xfrm>
            <a:off x="7682127" y="401697"/>
            <a:ext cx="941587" cy="20084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588009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5648FE5-A0EE-5CB9-01E1-77B0C96505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20866"/>
            <a:ext cx="10515600" cy="2120733"/>
          </a:xfrm>
        </p:spPr>
        <p:txBody>
          <a:bodyPr/>
          <a:lstStyle/>
          <a:p>
            <a:r>
              <a:rPr lang="ko-KR" altLang="en-US" dirty="0" err="1"/>
              <a:t>블렌더</a:t>
            </a:r>
            <a:r>
              <a:rPr lang="en-US" altLang="ko-KR" dirty="0"/>
              <a:t>,</a:t>
            </a:r>
            <a:r>
              <a:rPr lang="ko-KR" altLang="en-US" dirty="0" err="1"/>
              <a:t>언리얼</a:t>
            </a:r>
            <a:r>
              <a:rPr lang="en-US" altLang="ko-KR" dirty="0"/>
              <a:t>,</a:t>
            </a:r>
            <a:r>
              <a:rPr lang="ko-KR" altLang="en-US" dirty="0" err="1"/>
              <a:t>비쥬얼</a:t>
            </a:r>
            <a:r>
              <a:rPr lang="ko-KR" altLang="en-US" dirty="0"/>
              <a:t> 스튜디오 아이콘 </a:t>
            </a:r>
            <a:r>
              <a:rPr lang="en-US" altLang="ko-KR" dirty="0"/>
              <a:t>– </a:t>
            </a:r>
            <a:r>
              <a:rPr lang="ko-KR" altLang="en-US" dirty="0"/>
              <a:t>위키피디아</a:t>
            </a:r>
            <a:endParaRPr lang="en-US" altLang="ko-KR" dirty="0"/>
          </a:p>
          <a:p>
            <a:r>
              <a:rPr lang="ko-KR" altLang="en-US" dirty="0" err="1"/>
              <a:t>데드</a:t>
            </a:r>
            <a:r>
              <a:rPr lang="ko-KR" altLang="en-US" dirty="0"/>
              <a:t> 바이 데이 라이트 게임 이미지 </a:t>
            </a:r>
            <a:r>
              <a:rPr lang="en-US" altLang="ko-KR" dirty="0"/>
              <a:t>– </a:t>
            </a:r>
            <a:r>
              <a:rPr lang="ko-KR" altLang="en-US" dirty="0" err="1"/>
              <a:t>데드</a:t>
            </a:r>
            <a:r>
              <a:rPr lang="ko-KR" altLang="en-US" dirty="0"/>
              <a:t> 바이 </a:t>
            </a:r>
            <a:r>
              <a:rPr lang="ko-KR" altLang="en-US" dirty="0" err="1"/>
              <a:t>데이라이트</a:t>
            </a:r>
            <a:r>
              <a:rPr lang="ko-KR" altLang="en-US" dirty="0"/>
              <a:t> 공식 홈페이지</a:t>
            </a:r>
            <a:endParaRPr lang="en-US" altLang="ko-KR" dirty="0"/>
          </a:p>
          <a:p>
            <a:r>
              <a:rPr lang="ko-KR" altLang="en-US" dirty="0" err="1"/>
              <a:t>슬라임</a:t>
            </a:r>
            <a:r>
              <a:rPr lang="ko-KR" altLang="en-US" dirty="0"/>
              <a:t> </a:t>
            </a:r>
            <a:r>
              <a:rPr lang="ko-KR" altLang="en-US" dirty="0" err="1"/>
              <a:t>런처</a:t>
            </a:r>
            <a:r>
              <a:rPr lang="ko-KR" altLang="en-US" dirty="0"/>
              <a:t> 플레이 이미지 </a:t>
            </a:r>
            <a:r>
              <a:rPr lang="en-US" altLang="ko-KR" dirty="0"/>
              <a:t>– </a:t>
            </a:r>
            <a:r>
              <a:rPr lang="ko-KR" altLang="en-US" dirty="0" err="1"/>
              <a:t>슬라임</a:t>
            </a:r>
            <a:r>
              <a:rPr lang="ko-KR" altLang="en-US" dirty="0"/>
              <a:t> </a:t>
            </a:r>
            <a:r>
              <a:rPr lang="ko-KR" altLang="en-US" dirty="0" err="1"/>
              <a:t>런처</a:t>
            </a:r>
            <a:r>
              <a:rPr lang="ko-KR" altLang="en-US" dirty="0"/>
              <a:t> 게임 이미지</a:t>
            </a:r>
            <a:endParaRPr lang="en-US" altLang="ko-KR" dirty="0"/>
          </a:p>
          <a:p>
            <a:r>
              <a:rPr lang="ko-KR" altLang="en-US" dirty="0" err="1"/>
              <a:t>언리얼</a:t>
            </a:r>
            <a:r>
              <a:rPr lang="ko-KR" altLang="en-US" dirty="0"/>
              <a:t> </a:t>
            </a:r>
            <a:r>
              <a:rPr lang="ko-KR" altLang="en-US" dirty="0" err="1"/>
              <a:t>슬라임</a:t>
            </a:r>
            <a:r>
              <a:rPr lang="ko-KR" altLang="en-US" dirty="0"/>
              <a:t> 이미지 </a:t>
            </a:r>
            <a:r>
              <a:rPr lang="en-US" altLang="ko-KR" dirty="0"/>
              <a:t>- </a:t>
            </a:r>
            <a:r>
              <a:rPr lang="en-US" altLang="ko-KR" dirty="0">
                <a:hlinkClick r:id="rId2"/>
              </a:rPr>
              <a:t>https://www.youtube.com/watch?v=xOkfTyqDWGE</a:t>
            </a:r>
            <a:endParaRPr lang="en-US" altLang="ko-KR" dirty="0"/>
          </a:p>
          <a:p>
            <a:r>
              <a:rPr lang="ko-KR" altLang="en-US" dirty="0"/>
              <a:t>캐릭터 이미지 </a:t>
            </a:r>
            <a:r>
              <a:rPr lang="en-US" altLang="ko-KR" dirty="0"/>
              <a:t>-https://www.flaticon.com/kr/</a:t>
            </a:r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22153D1-F449-4B06-61C1-C1A491ED0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27476-AA7B-4A0C-8D99-DF5AAF65D1FA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4132764-2708-6FB9-6858-2A3B02FED309}"/>
              </a:ext>
            </a:extLst>
          </p:cNvPr>
          <p:cNvSpPr/>
          <p:nvPr/>
        </p:nvSpPr>
        <p:spPr>
          <a:xfrm>
            <a:off x="409302" y="164356"/>
            <a:ext cx="5600471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ko-KR" altLang="en-US" sz="4400" b="1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참고 문헌</a:t>
            </a:r>
            <a:endParaRPr lang="en-US" altLang="ko-KR" sz="4400" b="1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496116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3AC76A7D-C9D6-F0D5-104A-7644F02507D2}"/>
              </a:ext>
            </a:extLst>
          </p:cNvPr>
          <p:cNvSpPr/>
          <p:nvPr/>
        </p:nvSpPr>
        <p:spPr>
          <a:xfrm>
            <a:off x="409303" y="2151727"/>
            <a:ext cx="11589107" cy="255454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ko-KR" altLang="en-US" sz="32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오브젝트를 흡수해 크기가 커지는 </a:t>
            </a:r>
            <a:r>
              <a:rPr lang="ko-KR" altLang="en-US" sz="3200" b="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슬라임과</a:t>
            </a:r>
            <a:r>
              <a:rPr lang="ko-KR" altLang="en-US" sz="32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이를 저지하는 </a:t>
            </a:r>
            <a:br>
              <a:rPr lang="en-US" altLang="ko-KR" sz="32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ko-KR" altLang="en-US" sz="32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비대칭 </a:t>
            </a:r>
            <a:r>
              <a:rPr lang="en-US" altLang="ko-KR" sz="32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PVP </a:t>
            </a:r>
            <a:r>
              <a:rPr lang="ko-KR" altLang="en-US" sz="32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멀티 게임개발</a:t>
            </a:r>
            <a:endParaRPr lang="en-US" altLang="ko-KR" sz="32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altLang="ko-KR" sz="32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ko-KR" altLang="en-US" sz="3200" b="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언리얼</a:t>
            </a:r>
            <a:r>
              <a:rPr lang="ko-KR" altLang="en-US" sz="32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ko-KR" sz="32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  <a:r>
              <a:rPr lang="ko-KR" altLang="en-US" sz="32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에서 </a:t>
            </a:r>
            <a:r>
              <a:rPr lang="en-US" altLang="ko-KR" sz="32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Force</a:t>
            </a:r>
            <a:r>
              <a:rPr lang="ko-KR" altLang="en-US" sz="32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나 주변 오브젝트에 의해 영향을 받은 </a:t>
            </a:r>
            <a:br>
              <a:rPr lang="en-US" altLang="ko-KR" sz="32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ko-KR" altLang="en-US" sz="32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반 유체의 실시간 변화를 개발하고 모듈화 </a:t>
            </a:r>
            <a:endParaRPr lang="en-US" altLang="ko-KR" sz="32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B066F7B-1508-60DD-6A65-DD3DEA5DB970}"/>
              </a:ext>
            </a:extLst>
          </p:cNvPr>
          <p:cNvSpPr/>
          <p:nvPr/>
        </p:nvSpPr>
        <p:spPr>
          <a:xfrm>
            <a:off x="409303" y="164356"/>
            <a:ext cx="4519748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ko-KR" altLang="en-US" sz="4400" b="1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연구 목적</a:t>
            </a:r>
            <a:endParaRPr lang="en-US" altLang="ko-KR" sz="4400" b="1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B0C5E61-5D7F-B4B5-2591-A819122216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27476-AA7B-4A0C-8D99-DF5AAF65D1FA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90439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97C92FB-1009-8DBD-A6FA-8049651FFF5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95" t="12559" r="18483" b="36256"/>
          <a:stretch/>
        </p:blipFill>
        <p:spPr>
          <a:xfrm>
            <a:off x="2440526" y="1949851"/>
            <a:ext cx="2362201" cy="171450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64EEB43E-CBB5-DB3D-4317-D59B6E1E68BC}"/>
              </a:ext>
            </a:extLst>
          </p:cNvPr>
          <p:cNvSpPr/>
          <p:nvPr/>
        </p:nvSpPr>
        <p:spPr>
          <a:xfrm>
            <a:off x="1628981" y="2289040"/>
            <a:ext cx="103252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VS</a:t>
            </a:r>
            <a:endParaRPr lang="en-US" altLang="ko-KR" sz="54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C595FA4-DD75-1CA4-1C56-810DDBEB4D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9917" y="1713114"/>
            <a:ext cx="2831959" cy="2050078"/>
          </a:xfrm>
          <a:prstGeom prst="rect">
            <a:avLst/>
          </a:prstGeom>
        </p:spPr>
      </p:pic>
      <p:pic>
        <p:nvPicPr>
          <p:cNvPr id="11" name="Picture 2" descr="Slime Rancher | Minimap">
            <a:extLst>
              <a:ext uri="{FF2B5EF4-FFF2-40B4-BE49-F238E27FC236}">
                <a16:creationId xmlns:a16="http://schemas.microsoft.com/office/drawing/2014/main" id="{A996A146-C11C-0EA2-7066-04F891307E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8197" y="1709901"/>
            <a:ext cx="3650294" cy="2053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6028E9AB-FD0E-2D4B-9B87-4F7A4A374CC1}"/>
              </a:ext>
            </a:extLst>
          </p:cNvPr>
          <p:cNvSpPr/>
          <p:nvPr/>
        </p:nvSpPr>
        <p:spPr>
          <a:xfrm>
            <a:off x="7571800" y="3741716"/>
            <a:ext cx="1579278" cy="2308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9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&lt;</a:t>
            </a:r>
            <a:r>
              <a:rPr lang="ko-KR" altLang="en-US" sz="900" b="1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슬라임</a:t>
            </a:r>
            <a:r>
              <a:rPr lang="ko-KR" altLang="en-US" sz="900" b="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랜처</a:t>
            </a:r>
            <a:r>
              <a:rPr lang="ko-KR" altLang="en-US" sz="9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ko-KR" altLang="en-US" sz="900" b="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인게임</a:t>
            </a:r>
            <a:r>
              <a:rPr lang="ko-KR" altLang="en-US" sz="9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화면</a:t>
            </a:r>
            <a:r>
              <a:rPr lang="en-US" altLang="ko-KR" sz="9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&gt;</a:t>
            </a:r>
            <a:endParaRPr lang="ko-KR" altLang="en-US" sz="9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5201545-C5AC-3788-007C-E545D36DF89A}"/>
              </a:ext>
            </a:extLst>
          </p:cNvPr>
          <p:cNvSpPr/>
          <p:nvPr/>
        </p:nvSpPr>
        <p:spPr>
          <a:xfrm>
            <a:off x="10457896" y="3763192"/>
            <a:ext cx="1603982" cy="2308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9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&lt;</a:t>
            </a:r>
            <a:r>
              <a:rPr lang="ko-KR" altLang="en-US" sz="900" b="1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언리얼로</a:t>
            </a:r>
            <a:r>
              <a:rPr lang="ko-KR" altLang="en-US" sz="9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구현한 </a:t>
            </a:r>
            <a:r>
              <a:rPr lang="ko-KR" altLang="en-US" sz="900" b="1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슬라임</a:t>
            </a:r>
            <a:r>
              <a:rPr lang="en-US" altLang="ko-KR" sz="9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&gt;</a:t>
            </a:r>
            <a:endParaRPr lang="ko-KR" altLang="en-US" sz="9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AE04F30-F71E-11D9-94F2-0C1AFAF7B1C8}"/>
              </a:ext>
            </a:extLst>
          </p:cNvPr>
          <p:cNvSpPr/>
          <p:nvPr/>
        </p:nvSpPr>
        <p:spPr>
          <a:xfrm>
            <a:off x="638319" y="4040108"/>
            <a:ext cx="3147015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4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비대칭 </a:t>
            </a:r>
            <a:r>
              <a:rPr lang="en-US" altLang="ko-KR" sz="4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PVP</a:t>
            </a:r>
            <a:endParaRPr lang="ko-KR" altLang="en-US" sz="44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FA17BDCE-55CA-E4A6-5662-8FC4B1221BFC}"/>
              </a:ext>
            </a:extLst>
          </p:cNvPr>
          <p:cNvCxnSpPr/>
          <p:nvPr/>
        </p:nvCxnSpPr>
        <p:spPr>
          <a:xfrm>
            <a:off x="392390" y="5049178"/>
            <a:ext cx="11407219" cy="2118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80BAF20-E1E8-6E0E-3526-1260BBCA2BBA}"/>
              </a:ext>
            </a:extLst>
          </p:cNvPr>
          <p:cNvSpPr/>
          <p:nvPr/>
        </p:nvSpPr>
        <p:spPr>
          <a:xfrm>
            <a:off x="6770666" y="4070885"/>
            <a:ext cx="1492716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  <a:r>
              <a:rPr lang="ko-KR" altLang="en-US" sz="4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인칭</a:t>
            </a:r>
            <a:endParaRPr lang="en-US" altLang="ko-KR" sz="40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68EA8DD-6027-CB18-734C-8FDF395844B0}"/>
              </a:ext>
            </a:extLst>
          </p:cNvPr>
          <p:cNvSpPr/>
          <p:nvPr/>
        </p:nvSpPr>
        <p:spPr>
          <a:xfrm>
            <a:off x="9892324" y="4070885"/>
            <a:ext cx="1507144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r>
              <a:rPr lang="ko-KR" altLang="en-US" sz="4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인칭</a:t>
            </a:r>
            <a:endParaRPr lang="en-US" altLang="ko-KR" sz="40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8A53D94-7E34-0047-1833-A6C8B2E46D30}"/>
              </a:ext>
            </a:extLst>
          </p:cNvPr>
          <p:cNvSpPr/>
          <p:nvPr/>
        </p:nvSpPr>
        <p:spPr>
          <a:xfrm>
            <a:off x="326571" y="133710"/>
            <a:ext cx="31983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5400" b="1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게임 소개</a:t>
            </a:r>
            <a:endParaRPr lang="en-US" altLang="ko-KR" sz="5400" b="1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1774220-963D-9626-286F-8F4934CDA817}"/>
              </a:ext>
            </a:extLst>
          </p:cNvPr>
          <p:cNvSpPr/>
          <p:nvPr/>
        </p:nvSpPr>
        <p:spPr>
          <a:xfrm>
            <a:off x="718569" y="5174537"/>
            <a:ext cx="9302547" cy="95410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Eat Up All</a:t>
            </a:r>
            <a:r>
              <a:rPr lang="ko-KR" altLang="en-US" sz="1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는 비대칭 </a:t>
            </a:r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PVP </a:t>
            </a:r>
            <a:r>
              <a:rPr lang="ko-KR" altLang="en-US" sz="1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게임으로 </a:t>
            </a:r>
            <a:r>
              <a:rPr lang="en-US" altLang="ko-KR" sz="1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r>
              <a:rPr lang="ko-KR" altLang="en-US" sz="1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명의 </a:t>
            </a:r>
            <a:r>
              <a:rPr lang="ko-KR" altLang="en-US" sz="1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플레이어들이 협력하여 </a:t>
            </a:r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  <a:r>
              <a:rPr lang="ko-KR" altLang="en-US" sz="1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명의 </a:t>
            </a:r>
            <a:r>
              <a:rPr lang="ko-KR" altLang="en-US" sz="1400" b="1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슬라임</a:t>
            </a:r>
            <a:r>
              <a:rPr lang="ko-KR" altLang="en-US" sz="1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플레이어를 상대 해야 합니다</a:t>
            </a:r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</a:t>
            </a:r>
          </a:p>
          <a:p>
            <a:r>
              <a:rPr lang="ko-KR" altLang="en-US" sz="1400" b="1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슬라임</a:t>
            </a:r>
            <a:r>
              <a:rPr lang="ko-KR" altLang="en-US" sz="1400" b="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은</a:t>
            </a:r>
            <a:r>
              <a:rPr lang="ko-KR" altLang="en-US" sz="1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플레이어들을 피해 다니면서 </a:t>
            </a:r>
            <a:r>
              <a:rPr lang="ko-KR" altLang="en-US" sz="1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맵 </a:t>
            </a:r>
            <a:r>
              <a:rPr lang="ko-KR" altLang="en-US" sz="1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내부의 오브젝트들을 흡수하며 크기를 키웁니다</a:t>
            </a:r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</a:p>
          <a:p>
            <a:r>
              <a:rPr lang="ko-KR" altLang="en-US" sz="1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플레이어</a:t>
            </a:r>
            <a:r>
              <a:rPr lang="ko-KR" altLang="en-US" sz="1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들은 </a:t>
            </a:r>
            <a:r>
              <a:rPr lang="ko-KR" altLang="en-US" sz="1400" b="1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슬라임</a:t>
            </a:r>
            <a:r>
              <a:rPr lang="ko-KR" altLang="en-US" sz="1400" b="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을</a:t>
            </a:r>
            <a:r>
              <a:rPr lang="ko-KR" altLang="en-US" sz="1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빨아드려 크기를 </a:t>
            </a:r>
            <a:r>
              <a:rPr lang="ko-KR" altLang="en-US" sz="1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작게</a:t>
            </a:r>
            <a:r>
              <a:rPr lang="ko-KR" altLang="en-US" sz="1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만들고 최종적으로 모두 빨아드려 처치해야만 합니다</a:t>
            </a:r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  <a:endParaRPr lang="en-US" altLang="ko-KR" sz="14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ko-KR" altLang="en-US" sz="1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하지만 </a:t>
            </a:r>
            <a:r>
              <a:rPr lang="ko-KR" altLang="en-US" sz="1400" b="1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슬라임이</a:t>
            </a:r>
            <a:r>
              <a:rPr lang="ko-KR" altLang="en-US" sz="1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플레이어를 먹어 치울 수 있을 정도로 커지게 되면 플레이어는 </a:t>
            </a:r>
            <a:r>
              <a:rPr lang="ko-KR" altLang="en-US" sz="1400" b="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슬라임으로부터</a:t>
            </a:r>
            <a:r>
              <a:rPr lang="ko-KR" altLang="en-US" sz="1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탈출해야 합니다</a:t>
            </a:r>
            <a:r>
              <a:rPr lang="en-US" altLang="ko-KR" sz="1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A9DA514-01E7-8CD0-9FDB-E18579C04C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27476-AA7B-4A0C-8D99-DF5AAF65D1FA}" type="slidenum">
              <a:rPr lang="ko-KR" altLang="en-US" smtClean="0"/>
              <a:t>3</a:t>
            </a:fld>
            <a:endParaRPr lang="ko-KR" altLang="en-US"/>
          </a:p>
        </p:txBody>
      </p:sp>
      <p:pic>
        <p:nvPicPr>
          <p:cNvPr id="14" name="그림 13" descr="스케치, 만화 영화, 디자인이(가) 표시된 사진&#10;&#10;자동 생성된 설명">
            <a:extLst>
              <a:ext uri="{FF2B5EF4-FFF2-40B4-BE49-F238E27FC236}">
                <a16:creationId xmlns:a16="http://schemas.microsoft.com/office/drawing/2014/main" id="{1CCDECEA-22EF-D33C-EE4A-1AC3262F2A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353" y="2314054"/>
            <a:ext cx="811545" cy="811545"/>
          </a:xfrm>
          <a:prstGeom prst="rect">
            <a:avLst/>
          </a:prstGeom>
        </p:spPr>
      </p:pic>
      <p:pic>
        <p:nvPicPr>
          <p:cNvPr id="16" name="그림 15" descr="스케치, 만화 영화, 디자인이(가) 표시된 사진&#10;&#10;자동 생성된 설명">
            <a:extLst>
              <a:ext uri="{FF2B5EF4-FFF2-40B4-BE49-F238E27FC236}">
                <a16:creationId xmlns:a16="http://schemas.microsoft.com/office/drawing/2014/main" id="{B71B364D-650A-60AB-D82F-E575D5A561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252" y="2295591"/>
            <a:ext cx="811545" cy="811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9146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>
            <a:extLst>
              <a:ext uri="{FF2B5EF4-FFF2-40B4-BE49-F238E27FC236}">
                <a16:creationId xmlns:a16="http://schemas.microsoft.com/office/drawing/2014/main" id="{696D8354-EC1D-B778-0E74-9507F045019E}"/>
              </a:ext>
            </a:extLst>
          </p:cNvPr>
          <p:cNvSpPr/>
          <p:nvPr/>
        </p:nvSpPr>
        <p:spPr>
          <a:xfrm>
            <a:off x="6762375" y="1336482"/>
            <a:ext cx="4325811" cy="85894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91CC85E-2233-B4B9-3503-2A4E0AD14DA8}"/>
              </a:ext>
            </a:extLst>
          </p:cNvPr>
          <p:cNvSpPr/>
          <p:nvPr/>
        </p:nvSpPr>
        <p:spPr>
          <a:xfrm>
            <a:off x="1308626" y="2595489"/>
            <a:ext cx="2131255" cy="308848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A55EB61-03AB-1781-C54C-249771F826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27476-AA7B-4A0C-8D99-DF5AAF65D1FA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7969997-075C-EA67-C6CE-A205882B3518}"/>
              </a:ext>
            </a:extLst>
          </p:cNvPr>
          <p:cNvSpPr/>
          <p:nvPr/>
        </p:nvSpPr>
        <p:spPr>
          <a:xfrm>
            <a:off x="326571" y="133710"/>
            <a:ext cx="389080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5400" b="1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게임 </a:t>
            </a:r>
            <a:r>
              <a:rPr lang="ko-KR" altLang="en-US" sz="5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진행도</a:t>
            </a:r>
            <a:endParaRPr lang="en-US" altLang="ko-KR" sz="5400" b="1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5683136-ED0C-BF98-71E6-4515F6A90D6F}"/>
              </a:ext>
            </a:extLst>
          </p:cNvPr>
          <p:cNvSpPr/>
          <p:nvPr/>
        </p:nvSpPr>
        <p:spPr>
          <a:xfrm>
            <a:off x="1520285" y="1465008"/>
            <a:ext cx="1540370" cy="626013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로비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0007F51-D5A5-360D-2CEC-6BB563853A72}"/>
              </a:ext>
            </a:extLst>
          </p:cNvPr>
          <p:cNvSpPr/>
          <p:nvPr/>
        </p:nvSpPr>
        <p:spPr>
          <a:xfrm>
            <a:off x="4158628" y="1475728"/>
            <a:ext cx="1540370" cy="626013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게임시작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F3C8196-192D-568E-4D42-4554DE0169A2}"/>
              </a:ext>
            </a:extLst>
          </p:cNvPr>
          <p:cNvSpPr/>
          <p:nvPr/>
        </p:nvSpPr>
        <p:spPr>
          <a:xfrm>
            <a:off x="9213199" y="1453229"/>
            <a:ext cx="1540370" cy="626013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>
                <a:solidFill>
                  <a:schemeClr val="tx1"/>
                </a:solidFill>
              </a:rPr>
              <a:t>슬라임</a:t>
            </a:r>
            <a:r>
              <a:rPr lang="ko-KR" altLang="en-US" dirty="0"/>
              <a:t>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F812737-F6CB-7A02-9B9D-CC2A29A95343}"/>
              </a:ext>
            </a:extLst>
          </p:cNvPr>
          <p:cNvSpPr/>
          <p:nvPr/>
        </p:nvSpPr>
        <p:spPr>
          <a:xfrm>
            <a:off x="1537248" y="4876805"/>
            <a:ext cx="1751385" cy="626013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err="1">
                <a:solidFill>
                  <a:schemeClr val="tx1"/>
                </a:solidFill>
              </a:rPr>
              <a:t>슬라임</a:t>
            </a:r>
            <a:r>
              <a:rPr lang="ko-KR" altLang="en-US" b="1" dirty="0">
                <a:solidFill>
                  <a:schemeClr val="tx1"/>
                </a:solidFill>
              </a:rPr>
              <a:t> 승리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C694BF9-3C1B-E944-A470-8B9E447F08D1}"/>
              </a:ext>
            </a:extLst>
          </p:cNvPr>
          <p:cNvSpPr/>
          <p:nvPr/>
        </p:nvSpPr>
        <p:spPr>
          <a:xfrm>
            <a:off x="1498560" y="2753851"/>
            <a:ext cx="1751385" cy="626013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플레이어 승리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0C261B5-87DF-73AB-EBAC-CFDDB470E052}"/>
              </a:ext>
            </a:extLst>
          </p:cNvPr>
          <p:cNvSpPr/>
          <p:nvPr/>
        </p:nvSpPr>
        <p:spPr>
          <a:xfrm>
            <a:off x="1479936" y="3826516"/>
            <a:ext cx="1751385" cy="626013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탈출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CE248C4-9EF7-0B5A-9188-DB0AA67A5724}"/>
              </a:ext>
            </a:extLst>
          </p:cNvPr>
          <p:cNvSpPr/>
          <p:nvPr/>
        </p:nvSpPr>
        <p:spPr>
          <a:xfrm>
            <a:off x="7040880" y="1453229"/>
            <a:ext cx="1540370" cy="626013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플레이어</a:t>
            </a:r>
            <a:r>
              <a:rPr lang="ko-KR" altLang="en-US" dirty="0"/>
              <a:t> 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0B9A422-9FAA-DF78-CAC7-CAE3D755CFBC}"/>
              </a:ext>
            </a:extLst>
          </p:cNvPr>
          <p:cNvSpPr/>
          <p:nvPr/>
        </p:nvSpPr>
        <p:spPr>
          <a:xfrm>
            <a:off x="7044179" y="3826516"/>
            <a:ext cx="1537071" cy="626013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>
                <a:solidFill>
                  <a:schemeClr val="tx1"/>
                </a:solidFill>
              </a:rPr>
              <a:t>키획득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6406195-CBA2-A721-CA24-8D96DE945AD6}"/>
              </a:ext>
            </a:extLst>
          </p:cNvPr>
          <p:cNvSpPr/>
          <p:nvPr/>
        </p:nvSpPr>
        <p:spPr>
          <a:xfrm>
            <a:off x="4153316" y="3799150"/>
            <a:ext cx="2009594" cy="626013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탈출 장소로 이동</a:t>
            </a: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AC2123BD-A1F0-6F53-A493-AE25344215F6}"/>
              </a:ext>
            </a:extLst>
          </p:cNvPr>
          <p:cNvCxnSpPr>
            <a:cxnSpLocks/>
          </p:cNvCxnSpPr>
          <p:nvPr/>
        </p:nvCxnSpPr>
        <p:spPr>
          <a:xfrm flipH="1">
            <a:off x="3336677" y="5208579"/>
            <a:ext cx="539936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C55A1424-045B-8F91-112C-A493EF77A37D}"/>
              </a:ext>
            </a:extLst>
          </p:cNvPr>
          <p:cNvCxnSpPr>
            <a:cxnSpLocks/>
          </p:cNvCxnSpPr>
          <p:nvPr/>
        </p:nvCxnSpPr>
        <p:spPr>
          <a:xfrm flipH="1">
            <a:off x="6230687" y="4111123"/>
            <a:ext cx="73967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7F6781D5-F12E-FAB3-EC5F-FAA6CB3C7334}"/>
              </a:ext>
            </a:extLst>
          </p:cNvPr>
          <p:cNvCxnSpPr>
            <a:cxnSpLocks/>
          </p:cNvCxnSpPr>
          <p:nvPr/>
        </p:nvCxnSpPr>
        <p:spPr>
          <a:xfrm flipV="1">
            <a:off x="2290470" y="2198077"/>
            <a:ext cx="0" cy="45720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84F8E00B-8335-9949-8A2A-F9B7868296D3}"/>
              </a:ext>
            </a:extLst>
          </p:cNvPr>
          <p:cNvCxnSpPr>
            <a:cxnSpLocks/>
          </p:cNvCxnSpPr>
          <p:nvPr/>
        </p:nvCxnSpPr>
        <p:spPr>
          <a:xfrm>
            <a:off x="3204268" y="1778014"/>
            <a:ext cx="47122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42C23D6-C469-259C-4AEA-480EF82C6E1C}"/>
              </a:ext>
            </a:extLst>
          </p:cNvPr>
          <p:cNvSpPr/>
          <p:nvPr/>
        </p:nvSpPr>
        <p:spPr>
          <a:xfrm>
            <a:off x="7040880" y="2702745"/>
            <a:ext cx="1540370" cy="626013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>
                <a:solidFill>
                  <a:schemeClr val="tx1"/>
                </a:solidFill>
              </a:rPr>
              <a:t>슬라임</a:t>
            </a:r>
            <a:r>
              <a:rPr lang="ko-KR" altLang="en-US" b="1" dirty="0">
                <a:solidFill>
                  <a:schemeClr val="tx1"/>
                </a:solidFill>
              </a:rPr>
              <a:t> 퇴치</a:t>
            </a:r>
            <a:r>
              <a:rPr lang="ko-KR" altLang="en-US" dirty="0"/>
              <a:t> 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9C179A0E-E673-19E8-BB6C-47BE6749ED1C}"/>
              </a:ext>
            </a:extLst>
          </p:cNvPr>
          <p:cNvSpPr/>
          <p:nvPr/>
        </p:nvSpPr>
        <p:spPr>
          <a:xfrm>
            <a:off x="9213199" y="2704826"/>
            <a:ext cx="1540370" cy="626013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도주 및 성장</a:t>
            </a:r>
            <a:r>
              <a:rPr lang="ko-KR" altLang="en-US" dirty="0"/>
              <a:t> 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51F309DF-CDC1-C68A-5122-667CF6DECB4A}"/>
              </a:ext>
            </a:extLst>
          </p:cNvPr>
          <p:cNvSpPr/>
          <p:nvPr/>
        </p:nvSpPr>
        <p:spPr>
          <a:xfrm>
            <a:off x="8784081" y="4902598"/>
            <a:ext cx="2526193" cy="626013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모든 플레이어 처치</a:t>
            </a: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FF267DB4-0D92-A2BE-3193-30727E32CCBE}"/>
              </a:ext>
            </a:extLst>
          </p:cNvPr>
          <p:cNvCxnSpPr>
            <a:cxnSpLocks/>
          </p:cNvCxnSpPr>
          <p:nvPr/>
        </p:nvCxnSpPr>
        <p:spPr>
          <a:xfrm flipH="1">
            <a:off x="3336677" y="3033469"/>
            <a:ext cx="3583534" cy="2337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D948709-E7BA-8BF8-AFB1-46F26FB883AC}"/>
              </a:ext>
            </a:extLst>
          </p:cNvPr>
          <p:cNvSpPr/>
          <p:nvPr/>
        </p:nvSpPr>
        <p:spPr>
          <a:xfrm>
            <a:off x="9006167" y="3826515"/>
            <a:ext cx="2082019" cy="626013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>
                <a:solidFill>
                  <a:schemeClr val="tx1"/>
                </a:solidFill>
              </a:rPr>
              <a:t>슬라임</a:t>
            </a:r>
            <a:r>
              <a:rPr lang="ko-KR" altLang="en-US" b="1" dirty="0">
                <a:solidFill>
                  <a:schemeClr val="tx1"/>
                </a:solidFill>
              </a:rPr>
              <a:t> 성장 완료</a:t>
            </a: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B5091FAC-EE67-38AE-63D4-E5A0652F1A93}"/>
              </a:ext>
            </a:extLst>
          </p:cNvPr>
          <p:cNvCxnSpPr>
            <a:cxnSpLocks/>
          </p:cNvCxnSpPr>
          <p:nvPr/>
        </p:nvCxnSpPr>
        <p:spPr>
          <a:xfrm flipH="1">
            <a:off x="3288633" y="4111123"/>
            <a:ext cx="73967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C2301F41-1413-7D6B-9C0B-3EF95A2A9D6B}"/>
              </a:ext>
            </a:extLst>
          </p:cNvPr>
          <p:cNvCxnSpPr>
            <a:cxnSpLocks/>
          </p:cNvCxnSpPr>
          <p:nvPr/>
        </p:nvCxnSpPr>
        <p:spPr>
          <a:xfrm>
            <a:off x="10047177" y="4515729"/>
            <a:ext cx="0" cy="34294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A54BEF77-F21C-6C9A-7451-20A4B9545641}"/>
              </a:ext>
            </a:extLst>
          </p:cNvPr>
          <p:cNvCxnSpPr>
            <a:cxnSpLocks/>
          </p:cNvCxnSpPr>
          <p:nvPr/>
        </p:nvCxnSpPr>
        <p:spPr>
          <a:xfrm>
            <a:off x="9985894" y="3435751"/>
            <a:ext cx="0" cy="28780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E5995840-376A-37D9-9EF7-310B4C5C8A02}"/>
              </a:ext>
            </a:extLst>
          </p:cNvPr>
          <p:cNvCxnSpPr>
            <a:cxnSpLocks/>
          </p:cNvCxnSpPr>
          <p:nvPr/>
        </p:nvCxnSpPr>
        <p:spPr>
          <a:xfrm>
            <a:off x="5913505" y="1778014"/>
            <a:ext cx="634363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EB63F0E8-66AE-3FA3-7B50-344CA938A61C}"/>
              </a:ext>
            </a:extLst>
          </p:cNvPr>
          <p:cNvCxnSpPr>
            <a:cxnSpLocks/>
          </p:cNvCxnSpPr>
          <p:nvPr/>
        </p:nvCxnSpPr>
        <p:spPr>
          <a:xfrm>
            <a:off x="7860412" y="3435943"/>
            <a:ext cx="0" cy="28780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B371461D-FF77-63D8-E2CB-D16499F235E3}"/>
              </a:ext>
            </a:extLst>
          </p:cNvPr>
          <p:cNvCxnSpPr>
            <a:cxnSpLocks/>
          </p:cNvCxnSpPr>
          <p:nvPr/>
        </p:nvCxnSpPr>
        <p:spPr>
          <a:xfrm>
            <a:off x="7797107" y="2236763"/>
            <a:ext cx="0" cy="35872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A5ECA8A4-72E3-F5B1-9D92-B735DBA2529F}"/>
              </a:ext>
            </a:extLst>
          </p:cNvPr>
          <p:cNvCxnSpPr>
            <a:cxnSpLocks/>
          </p:cNvCxnSpPr>
          <p:nvPr/>
        </p:nvCxnSpPr>
        <p:spPr>
          <a:xfrm>
            <a:off x="9979944" y="2236763"/>
            <a:ext cx="0" cy="35872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770156D1-ED4C-A920-85AB-D32DD0C55B9C}"/>
              </a:ext>
            </a:extLst>
          </p:cNvPr>
          <p:cNvSpPr/>
          <p:nvPr/>
        </p:nvSpPr>
        <p:spPr>
          <a:xfrm>
            <a:off x="654859" y="5850980"/>
            <a:ext cx="11347978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플레이어는 </a:t>
            </a:r>
            <a:r>
              <a:rPr lang="ko-KR" altLang="en-US" sz="1400" b="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슬라임을</a:t>
            </a:r>
            <a:r>
              <a:rPr lang="ko-KR" altLang="en-US" sz="1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찾아서 빨아들여 퇴치하는 것을 목표로 플레이 하다가 </a:t>
            </a:r>
            <a:r>
              <a:rPr lang="ko-KR" altLang="en-US" sz="1400" b="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슬라임이</a:t>
            </a:r>
            <a:r>
              <a:rPr lang="ko-KR" altLang="en-US" sz="1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플레이어를 처치할 수 있게 되면 탈출을 목표로 한다</a:t>
            </a:r>
            <a:r>
              <a:rPr lang="en-US" altLang="ko-KR" sz="1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</a:p>
          <a:p>
            <a:r>
              <a:rPr lang="ko-KR" altLang="en-US" sz="1400" b="1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슬라임은</a:t>
            </a:r>
            <a:r>
              <a:rPr lang="ko-KR" altLang="en-US" sz="1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플레이어를 피해서 오브젝트를 먹으며 성장하고 플레이어를 먹을 수 있는 크기가 된 후 모든 플레이어를 처치면 승리한다</a:t>
            </a:r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  <a:r>
              <a:rPr lang="ko-KR" altLang="en-US" sz="1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025802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39240538-EEC3-BC75-BC58-807BE896660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40" t="14651" r="22060" b="38348"/>
          <a:stretch/>
        </p:blipFill>
        <p:spPr>
          <a:xfrm>
            <a:off x="4476752" y="4662629"/>
            <a:ext cx="1418732" cy="1104028"/>
          </a:xfrm>
          <a:prstGeom prst="rect">
            <a:avLst/>
          </a:prstGeom>
        </p:spPr>
      </p:pic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0354C491-BBBC-1DA8-593C-3919A600AD93}"/>
              </a:ext>
            </a:extLst>
          </p:cNvPr>
          <p:cNvCxnSpPr/>
          <p:nvPr/>
        </p:nvCxnSpPr>
        <p:spPr>
          <a:xfrm>
            <a:off x="3154120" y="5216867"/>
            <a:ext cx="662473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6" name="그림 35">
            <a:extLst>
              <a:ext uri="{FF2B5EF4-FFF2-40B4-BE49-F238E27FC236}">
                <a16:creationId xmlns:a16="http://schemas.microsoft.com/office/drawing/2014/main" id="{25F0922D-A823-0080-7F36-7BE0B6571A2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40" t="14651" r="22060" b="38348"/>
          <a:stretch/>
        </p:blipFill>
        <p:spPr>
          <a:xfrm>
            <a:off x="594876" y="3924363"/>
            <a:ext cx="2380905" cy="1852771"/>
          </a:xfrm>
          <a:prstGeom prst="rect">
            <a:avLst/>
          </a:prstGeom>
        </p:spPr>
      </p:pic>
      <p:pic>
        <p:nvPicPr>
          <p:cNvPr id="35" name="그림 34" descr="스케치, 만화 영화, 디자인이(가) 표시된 사진&#10;&#10;자동 생성된 설명">
            <a:extLst>
              <a:ext uri="{FF2B5EF4-FFF2-40B4-BE49-F238E27FC236}">
                <a16:creationId xmlns:a16="http://schemas.microsoft.com/office/drawing/2014/main" id="{C71C8920-ED75-54B7-A08E-2150126D47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672" y="3806270"/>
            <a:ext cx="811545" cy="811545"/>
          </a:xfrm>
          <a:prstGeom prst="rect">
            <a:avLst/>
          </a:prstGeom>
        </p:spPr>
      </p:pic>
      <p:pic>
        <p:nvPicPr>
          <p:cNvPr id="37" name="그림 36" descr="스케치, 만화 영화, 디자인이(가) 표시된 사진&#10;&#10;자동 생성된 설명">
            <a:extLst>
              <a:ext uri="{FF2B5EF4-FFF2-40B4-BE49-F238E27FC236}">
                <a16:creationId xmlns:a16="http://schemas.microsoft.com/office/drawing/2014/main" id="{AEE56E7D-D0E0-D3E3-4C37-E1EA68F513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804" y="3847237"/>
            <a:ext cx="811545" cy="811545"/>
          </a:xfrm>
          <a:prstGeom prst="rect">
            <a:avLst/>
          </a:prstGeom>
        </p:spPr>
      </p:pic>
      <p:pic>
        <p:nvPicPr>
          <p:cNvPr id="43" name="그림 42" descr="스크린샷, 디자인이(가) 표시된 사진&#10;&#10;자동 생성된 설명">
            <a:extLst>
              <a:ext uri="{FF2B5EF4-FFF2-40B4-BE49-F238E27FC236}">
                <a16:creationId xmlns:a16="http://schemas.microsoft.com/office/drawing/2014/main" id="{65BB61DE-E4DE-F937-C794-864D4058C1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604772">
            <a:off x="427964" y="4189631"/>
            <a:ext cx="382751" cy="382751"/>
          </a:xfrm>
          <a:prstGeom prst="rect">
            <a:avLst/>
          </a:prstGeom>
        </p:spPr>
      </p:pic>
      <p:pic>
        <p:nvPicPr>
          <p:cNvPr id="44" name="그림 43" descr="스크린샷, 디자인이(가) 표시된 사진&#10;&#10;자동 생성된 설명">
            <a:extLst>
              <a:ext uri="{FF2B5EF4-FFF2-40B4-BE49-F238E27FC236}">
                <a16:creationId xmlns:a16="http://schemas.microsoft.com/office/drawing/2014/main" id="{295BEDD4-4979-2C69-F883-BEA561C5DC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604772">
            <a:off x="3940065" y="4269179"/>
            <a:ext cx="382751" cy="382751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D6B3A6EC-0EF7-0D29-C354-FDE1326DDFF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40" t="14651" r="22060" b="38348"/>
          <a:stretch/>
        </p:blipFill>
        <p:spPr>
          <a:xfrm rot="5400000">
            <a:off x="4544372" y="4640218"/>
            <a:ext cx="284215" cy="221170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E7AFC501-0EC7-E4CB-F4EB-D0F6E46D2D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40" t="14651" r="22060" b="38348"/>
          <a:stretch/>
        </p:blipFill>
        <p:spPr>
          <a:xfrm rot="9127276">
            <a:off x="4367442" y="4618537"/>
            <a:ext cx="136804" cy="106458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FB36E5C2-BDCE-3E64-DC3C-77D3ACE40D4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40" t="14651" r="22060" b="38348"/>
          <a:stretch/>
        </p:blipFill>
        <p:spPr>
          <a:xfrm>
            <a:off x="6577775" y="4123721"/>
            <a:ext cx="1967097" cy="1530754"/>
          </a:xfrm>
          <a:prstGeom prst="rect">
            <a:avLst/>
          </a:prstGeom>
        </p:spPr>
      </p:pic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7C69E520-870C-C7B2-4EBF-7C06E7314429}"/>
              </a:ext>
            </a:extLst>
          </p:cNvPr>
          <p:cNvCxnSpPr>
            <a:cxnSpLocks/>
          </p:cNvCxnSpPr>
          <p:nvPr/>
        </p:nvCxnSpPr>
        <p:spPr>
          <a:xfrm>
            <a:off x="8787369" y="4978097"/>
            <a:ext cx="662473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0" name="그림 59" descr="그래픽, 디자인이(가) 표시된 사진&#10;&#10;자동 생성된 설명">
            <a:extLst>
              <a:ext uri="{FF2B5EF4-FFF2-40B4-BE49-F238E27FC236}">
                <a16:creationId xmlns:a16="http://schemas.microsoft.com/office/drawing/2014/main" id="{C3BF33F0-6530-33D6-4237-2E7C9CCFEC9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78" t="4983" r="15164" b="35370"/>
          <a:stretch/>
        </p:blipFill>
        <p:spPr>
          <a:xfrm>
            <a:off x="9494356" y="3850865"/>
            <a:ext cx="2380906" cy="1882026"/>
          </a:xfrm>
          <a:prstGeom prst="rect">
            <a:avLst/>
          </a:prstGeom>
        </p:spPr>
      </p:pic>
      <p:pic>
        <p:nvPicPr>
          <p:cNvPr id="30" name="그림 29" descr="그림, 스케치, 아동 미술, 클립아트이(가) 표시된 사진&#10;&#10;자동 생성된 설명">
            <a:extLst>
              <a:ext uri="{FF2B5EF4-FFF2-40B4-BE49-F238E27FC236}">
                <a16:creationId xmlns:a16="http://schemas.microsoft.com/office/drawing/2014/main" id="{6F4DB300-2A57-7E32-E9DE-9BD86BF4EC1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43" t="15645" r="20171" b="37203"/>
          <a:stretch/>
        </p:blipFill>
        <p:spPr>
          <a:xfrm>
            <a:off x="6751942" y="1873087"/>
            <a:ext cx="1356864" cy="981484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87533FA6-AB0B-7D23-D64B-6DC0F029038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40" t="14651" r="22060" b="38348"/>
          <a:stretch/>
        </p:blipFill>
        <p:spPr>
          <a:xfrm>
            <a:off x="9389358" y="1179191"/>
            <a:ext cx="2380905" cy="1852771"/>
          </a:xfrm>
          <a:prstGeom prst="rect">
            <a:avLst/>
          </a:prstGeom>
        </p:spPr>
      </p:pic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C188B29B-211D-2A6D-CC2B-F9A5A4B9E498}"/>
              </a:ext>
            </a:extLst>
          </p:cNvPr>
          <p:cNvCxnSpPr>
            <a:cxnSpLocks/>
          </p:cNvCxnSpPr>
          <p:nvPr/>
        </p:nvCxnSpPr>
        <p:spPr>
          <a:xfrm>
            <a:off x="8598599" y="2255205"/>
            <a:ext cx="662473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A1547C7C-782C-731D-14E0-ACB3D4ED6CE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38" t="14214" r="17920" b="34259"/>
          <a:stretch/>
        </p:blipFill>
        <p:spPr>
          <a:xfrm>
            <a:off x="1180834" y="1884441"/>
            <a:ext cx="1062302" cy="818915"/>
          </a:xfrm>
          <a:prstGeom prst="rect">
            <a:avLst/>
          </a:prstGeom>
        </p:spPr>
      </p:pic>
      <p:pic>
        <p:nvPicPr>
          <p:cNvPr id="9" name="그림 8" descr="공구, 주방용품이(가) 표시된 사진&#10;&#10;자동 생성된 설명">
            <a:extLst>
              <a:ext uri="{FF2B5EF4-FFF2-40B4-BE49-F238E27FC236}">
                <a16:creationId xmlns:a16="http://schemas.microsoft.com/office/drawing/2014/main" id="{E4A29385-E00C-211D-FE16-3160B919D62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39" t="23855" r="33714" b="39255"/>
          <a:stretch/>
        </p:blipFill>
        <p:spPr>
          <a:xfrm>
            <a:off x="2260183" y="2135296"/>
            <a:ext cx="537067" cy="457066"/>
          </a:xfrm>
          <a:prstGeom prst="rect">
            <a:avLst/>
          </a:prstGeom>
        </p:spPr>
      </p:pic>
      <p:pic>
        <p:nvPicPr>
          <p:cNvPr id="11" name="그림 10" descr="그림, 아동 미술이(가) 표시된 사진&#10;&#10;자동 생성된 설명">
            <a:extLst>
              <a:ext uri="{FF2B5EF4-FFF2-40B4-BE49-F238E27FC236}">
                <a16:creationId xmlns:a16="http://schemas.microsoft.com/office/drawing/2014/main" id="{78F37C94-C51F-0423-F32D-CA26F3C922F5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04" r="18281" b="35090"/>
          <a:stretch/>
        </p:blipFill>
        <p:spPr>
          <a:xfrm>
            <a:off x="3850686" y="1847647"/>
            <a:ext cx="1375647" cy="870416"/>
          </a:xfrm>
          <a:prstGeom prst="rect">
            <a:avLst/>
          </a:prstGeom>
        </p:spPr>
      </p:pic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3DA754EE-8FF0-5A94-7308-E0838DD56C2A}"/>
              </a:ext>
            </a:extLst>
          </p:cNvPr>
          <p:cNvCxnSpPr/>
          <p:nvPr/>
        </p:nvCxnSpPr>
        <p:spPr>
          <a:xfrm>
            <a:off x="3125764" y="2390407"/>
            <a:ext cx="662473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AA22EC97-593B-2B5F-6C66-D9C27B0A27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0040" y="3181015"/>
            <a:ext cx="5769429" cy="26568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ko-KR" altLang="en-US" sz="1400" b="1" dirty="0" err="1">
                <a:solidFill>
                  <a:schemeClr val="accent6">
                    <a:lumMod val="50000"/>
                  </a:schemeClr>
                </a:solidFill>
              </a:rPr>
              <a:t>슬라임은</a:t>
            </a:r>
            <a:r>
              <a:rPr lang="ko-KR" altLang="en-US" sz="1400" b="1" dirty="0">
                <a:solidFill>
                  <a:schemeClr val="accent6">
                    <a:lumMod val="50000"/>
                  </a:schemeClr>
                </a:solidFill>
              </a:rPr>
              <a:t> 자신보다 작은 오브젝트들을 흡수 할 수 있습니다</a:t>
            </a:r>
            <a:r>
              <a:rPr lang="en-US" altLang="ko-KR" sz="1400" b="1" dirty="0">
                <a:solidFill>
                  <a:schemeClr val="accent6">
                    <a:lumMod val="50000"/>
                  </a:schemeClr>
                </a:solidFill>
              </a:rPr>
              <a:t>.</a:t>
            </a:r>
          </a:p>
          <a:p>
            <a:endParaRPr lang="ko-KR" altLang="en-US" dirty="0"/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2733290E-3C3A-060A-C357-6781CED86695}"/>
              </a:ext>
            </a:extLst>
          </p:cNvPr>
          <p:cNvCxnSpPr>
            <a:cxnSpLocks/>
          </p:cNvCxnSpPr>
          <p:nvPr/>
        </p:nvCxnSpPr>
        <p:spPr>
          <a:xfrm>
            <a:off x="0" y="3694688"/>
            <a:ext cx="121920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내용 개체 틀 4">
            <a:extLst>
              <a:ext uri="{FF2B5EF4-FFF2-40B4-BE49-F238E27FC236}">
                <a16:creationId xmlns:a16="http://schemas.microsoft.com/office/drawing/2014/main" id="{661E1856-9C51-DE89-4556-878FD0908408}"/>
              </a:ext>
            </a:extLst>
          </p:cNvPr>
          <p:cNvSpPr txBox="1">
            <a:spLocks/>
          </p:cNvSpPr>
          <p:nvPr/>
        </p:nvSpPr>
        <p:spPr>
          <a:xfrm>
            <a:off x="349690" y="5827962"/>
            <a:ext cx="5710128" cy="6686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400" b="1" dirty="0">
                <a:solidFill>
                  <a:schemeClr val="accent6">
                    <a:lumMod val="50000"/>
                  </a:schemeClr>
                </a:solidFill>
              </a:rPr>
              <a:t>다른 플레이어들은 </a:t>
            </a:r>
            <a:r>
              <a:rPr lang="en-US" altLang="ko-KR" sz="1400" b="1" dirty="0">
                <a:solidFill>
                  <a:schemeClr val="accent6">
                    <a:lumMod val="50000"/>
                  </a:schemeClr>
                </a:solidFill>
              </a:rPr>
              <a:t>SLIME</a:t>
            </a:r>
            <a:r>
              <a:rPr lang="ko-KR" altLang="en-US" sz="1400" b="1" dirty="0">
                <a:solidFill>
                  <a:schemeClr val="accent6">
                    <a:lumMod val="50000"/>
                  </a:schemeClr>
                </a:solidFill>
              </a:rPr>
              <a:t>을 빨아드려서 작게 만들고 </a:t>
            </a:r>
            <a:endParaRPr lang="en-US" altLang="ko-KR" sz="1400" b="1" dirty="0">
              <a:solidFill>
                <a:schemeClr val="accent6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ko-KR" altLang="en-US" sz="1400" b="1" dirty="0">
                <a:solidFill>
                  <a:schemeClr val="accent6">
                    <a:lumMod val="50000"/>
                  </a:schemeClr>
                </a:solidFill>
              </a:rPr>
              <a:t>완전히 빨아드리면 </a:t>
            </a:r>
            <a:r>
              <a:rPr lang="en-US" altLang="ko-KR" sz="1400" b="1" dirty="0">
                <a:solidFill>
                  <a:schemeClr val="accent6">
                    <a:lumMod val="50000"/>
                  </a:schemeClr>
                </a:solidFill>
              </a:rPr>
              <a:t>SLIME</a:t>
            </a:r>
            <a:r>
              <a:rPr lang="ko-KR" altLang="en-US" sz="1400" b="1" dirty="0">
                <a:solidFill>
                  <a:schemeClr val="accent6">
                    <a:lumMod val="50000"/>
                  </a:schemeClr>
                </a:solidFill>
              </a:rPr>
              <a:t>이</a:t>
            </a:r>
            <a:r>
              <a:rPr lang="en-US" altLang="ko-KR" sz="1400" b="1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ko-KR" altLang="en-US" sz="1400" b="1" dirty="0">
                <a:solidFill>
                  <a:schemeClr val="accent6">
                    <a:lumMod val="50000"/>
                  </a:schemeClr>
                </a:solidFill>
              </a:rPr>
              <a:t>패배합니다</a:t>
            </a:r>
            <a:r>
              <a:rPr lang="en-US" altLang="ko-KR" sz="1400" b="1" dirty="0">
                <a:solidFill>
                  <a:schemeClr val="accent6">
                    <a:lumMod val="50000"/>
                  </a:schemeClr>
                </a:solidFill>
              </a:rPr>
              <a:t>.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007D281-D5DD-7208-AE49-9C35F3B00B24}"/>
              </a:ext>
            </a:extLst>
          </p:cNvPr>
          <p:cNvSpPr/>
          <p:nvPr/>
        </p:nvSpPr>
        <p:spPr>
          <a:xfrm>
            <a:off x="326571" y="133710"/>
            <a:ext cx="450796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5400" b="1" cap="none" spc="0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SLIME </a:t>
            </a:r>
            <a:r>
              <a:rPr lang="ko-KR" altLang="en-US" sz="5400" b="1" cap="none" spc="0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플레이</a:t>
            </a:r>
            <a:endParaRPr lang="en-US" altLang="ko-KR" sz="5400" b="1" cap="none" spc="0" dirty="0">
              <a:ln w="0"/>
              <a:solidFill>
                <a:schemeClr val="accent6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66997AF7-30B9-3E62-21A5-B0148F5263ED}"/>
              </a:ext>
            </a:extLst>
          </p:cNvPr>
          <p:cNvCxnSpPr>
            <a:cxnSpLocks/>
          </p:cNvCxnSpPr>
          <p:nvPr/>
        </p:nvCxnSpPr>
        <p:spPr>
          <a:xfrm>
            <a:off x="6089468" y="1057040"/>
            <a:ext cx="0" cy="524797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내용 개체 틀 4">
            <a:extLst>
              <a:ext uri="{FF2B5EF4-FFF2-40B4-BE49-F238E27FC236}">
                <a16:creationId xmlns:a16="http://schemas.microsoft.com/office/drawing/2014/main" id="{B7BAEC5C-EFAD-4B5E-AD81-47DF4EFFEF6A}"/>
              </a:ext>
            </a:extLst>
          </p:cNvPr>
          <p:cNvSpPr txBox="1">
            <a:spLocks/>
          </p:cNvSpPr>
          <p:nvPr/>
        </p:nvSpPr>
        <p:spPr>
          <a:xfrm>
            <a:off x="6263541" y="3188138"/>
            <a:ext cx="5710128" cy="26568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400" b="1" dirty="0">
                <a:solidFill>
                  <a:schemeClr val="accent6">
                    <a:lumMod val="50000"/>
                  </a:schemeClr>
                </a:solidFill>
              </a:rPr>
              <a:t>먹은 오브젝트는 시간이 지나면 소화 되고 </a:t>
            </a:r>
            <a:r>
              <a:rPr lang="ko-KR" altLang="en-US" sz="1400" b="1" dirty="0" err="1">
                <a:solidFill>
                  <a:schemeClr val="accent6">
                    <a:lumMod val="50000"/>
                  </a:schemeClr>
                </a:solidFill>
              </a:rPr>
              <a:t>슬라임의</a:t>
            </a:r>
            <a:r>
              <a:rPr lang="ko-KR" altLang="en-US" sz="1400" b="1" dirty="0">
                <a:solidFill>
                  <a:schemeClr val="accent6">
                    <a:lumMod val="50000"/>
                  </a:schemeClr>
                </a:solidFill>
              </a:rPr>
              <a:t> 크기가 커집니다</a:t>
            </a:r>
            <a:r>
              <a:rPr lang="en-US" altLang="ko-KR" sz="1400" b="1" dirty="0">
                <a:solidFill>
                  <a:schemeClr val="accent6">
                    <a:lumMod val="50000"/>
                  </a:schemeClr>
                </a:solidFill>
              </a:rPr>
              <a:t>.</a:t>
            </a:r>
            <a:endParaRPr lang="ko-KR" altLang="en-US" sz="14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7" name="내용 개체 틀 4">
            <a:extLst>
              <a:ext uri="{FF2B5EF4-FFF2-40B4-BE49-F238E27FC236}">
                <a16:creationId xmlns:a16="http://schemas.microsoft.com/office/drawing/2014/main" id="{F00352DF-F37D-2B04-0BAF-F9EE99414744}"/>
              </a:ext>
            </a:extLst>
          </p:cNvPr>
          <p:cNvSpPr txBox="1">
            <a:spLocks/>
          </p:cNvSpPr>
          <p:nvPr/>
        </p:nvSpPr>
        <p:spPr>
          <a:xfrm>
            <a:off x="6142238" y="5827962"/>
            <a:ext cx="5710128" cy="6686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14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9" name="내용 개체 틀 4">
            <a:extLst>
              <a:ext uri="{FF2B5EF4-FFF2-40B4-BE49-F238E27FC236}">
                <a16:creationId xmlns:a16="http://schemas.microsoft.com/office/drawing/2014/main" id="{7DE539C2-6C0C-3307-0F99-3AFBFBED5AE1}"/>
              </a:ext>
            </a:extLst>
          </p:cNvPr>
          <p:cNvSpPr txBox="1">
            <a:spLocks/>
          </p:cNvSpPr>
          <p:nvPr/>
        </p:nvSpPr>
        <p:spPr>
          <a:xfrm>
            <a:off x="6165133" y="5827961"/>
            <a:ext cx="5918009" cy="67637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400" b="1" dirty="0">
                <a:solidFill>
                  <a:schemeClr val="accent6">
                    <a:lumMod val="50000"/>
                  </a:schemeClr>
                </a:solidFill>
              </a:rPr>
              <a:t>일정 크기 이상이 되면 </a:t>
            </a:r>
            <a:r>
              <a:rPr lang="en-US" altLang="ko-KR" sz="1400" b="1" dirty="0">
                <a:solidFill>
                  <a:srgbClr val="FF0000"/>
                </a:solidFill>
              </a:rPr>
              <a:t>RED </a:t>
            </a:r>
            <a:r>
              <a:rPr lang="en-US" altLang="ko-KR" sz="1400" b="1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SLIME </a:t>
            </a:r>
            <a:r>
              <a:rPr lang="ko-KR" altLang="en-US" sz="1400" b="1" dirty="0">
                <a:solidFill>
                  <a:schemeClr val="accent6">
                    <a:lumMod val="50000"/>
                  </a:schemeClr>
                </a:solidFill>
              </a:rPr>
              <a:t>이 됩니다</a:t>
            </a:r>
            <a:r>
              <a:rPr lang="en-US" altLang="ko-KR" sz="1400" b="1" dirty="0">
                <a:solidFill>
                  <a:schemeClr val="accent6">
                    <a:lumMod val="50000"/>
                  </a:schemeClr>
                </a:solidFill>
              </a:rPr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b="1" dirty="0">
                <a:solidFill>
                  <a:srgbClr val="FF0000"/>
                </a:solidFill>
              </a:rPr>
              <a:t>RED </a:t>
            </a:r>
            <a:r>
              <a:rPr lang="en-US" altLang="ko-KR" sz="1400" b="1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SLIME</a:t>
            </a:r>
            <a:r>
              <a:rPr lang="ko-KR" altLang="en-US" sz="1400" b="1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이 되면 </a:t>
            </a:r>
            <a:r>
              <a:rPr lang="ko-KR" altLang="en-US" sz="1400" b="1" dirty="0">
                <a:solidFill>
                  <a:schemeClr val="accent6">
                    <a:lumMod val="50000"/>
                  </a:schemeClr>
                </a:solidFill>
              </a:rPr>
              <a:t>다른 플레이어를 먹을 수 있습니다</a:t>
            </a:r>
            <a:r>
              <a:rPr lang="en-US" altLang="ko-KR" sz="1400" b="1" dirty="0">
                <a:solidFill>
                  <a:schemeClr val="accent6">
                    <a:lumMod val="50000"/>
                  </a:schemeClr>
                </a:solidFill>
              </a:rPr>
              <a:t>.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47C64AA-DC74-257B-1CF4-7A8CBE8E6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27476-AA7B-4A0C-8D99-DF5AAF65D1FA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44472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그림 27" descr="그래픽, 디자인이(가) 표시된 사진&#10;&#10;자동 생성된 설명">
            <a:extLst>
              <a:ext uri="{FF2B5EF4-FFF2-40B4-BE49-F238E27FC236}">
                <a16:creationId xmlns:a16="http://schemas.microsoft.com/office/drawing/2014/main" id="{22661E28-9C87-D025-E631-1E261FA7072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78" t="4983" r="15164" b="35370"/>
          <a:stretch/>
        </p:blipFill>
        <p:spPr>
          <a:xfrm>
            <a:off x="8085715" y="4033221"/>
            <a:ext cx="2380906" cy="1882026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FAFFF6D2-2D58-D86F-733E-FDE8B3D6E4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9355" y="4225565"/>
            <a:ext cx="1086150" cy="1730349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4AB0EEA6-C432-EFE9-EE6F-37EDBDD868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4941" y="4159166"/>
            <a:ext cx="1714059" cy="1962819"/>
          </a:xfrm>
          <a:prstGeom prst="rect">
            <a:avLst/>
          </a:prstGeom>
        </p:spPr>
      </p:pic>
      <p:pic>
        <p:nvPicPr>
          <p:cNvPr id="60" name="그림 59" descr="그래픽, 디자인이(가) 표시된 사진&#10;&#10;자동 생성된 설명">
            <a:extLst>
              <a:ext uri="{FF2B5EF4-FFF2-40B4-BE49-F238E27FC236}">
                <a16:creationId xmlns:a16="http://schemas.microsoft.com/office/drawing/2014/main" id="{C3BF33F0-6530-33D6-4237-2E7C9CCFEC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78" t="4983" r="15164" b="35370"/>
          <a:stretch/>
        </p:blipFill>
        <p:spPr>
          <a:xfrm>
            <a:off x="475132" y="1356677"/>
            <a:ext cx="2380906" cy="1882026"/>
          </a:xfrm>
          <a:prstGeom prst="rect">
            <a:avLst/>
          </a:prstGeom>
        </p:spPr>
      </p:pic>
      <p:pic>
        <p:nvPicPr>
          <p:cNvPr id="3" name="그림 2" descr="그래픽, 디자인이(가) 표시된 사진&#10;&#10;자동 생성된 설명">
            <a:extLst>
              <a:ext uri="{FF2B5EF4-FFF2-40B4-BE49-F238E27FC236}">
                <a16:creationId xmlns:a16="http://schemas.microsoft.com/office/drawing/2014/main" id="{0ECAB58E-B0A7-46E2-DB98-674756BDE5A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78" t="4983" r="15164" b="35370"/>
          <a:stretch/>
        </p:blipFill>
        <p:spPr>
          <a:xfrm>
            <a:off x="3601764" y="1281786"/>
            <a:ext cx="2380906" cy="1882026"/>
          </a:xfrm>
          <a:prstGeom prst="rect">
            <a:avLst/>
          </a:prstGeom>
        </p:spPr>
      </p:pic>
      <p:pic>
        <p:nvPicPr>
          <p:cNvPr id="23" name="그림 22" descr="그림, 스케치, 클립아트, 일러스트레이션이(가) 표시된 사진&#10;&#10;자동 생성된 설명">
            <a:extLst>
              <a:ext uri="{FF2B5EF4-FFF2-40B4-BE49-F238E27FC236}">
                <a16:creationId xmlns:a16="http://schemas.microsoft.com/office/drawing/2014/main" id="{AFC05207-E02B-DA09-4024-EACABBD191E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27" t="9206" r="22737" b="37528"/>
          <a:stretch/>
        </p:blipFill>
        <p:spPr>
          <a:xfrm>
            <a:off x="9547312" y="1304569"/>
            <a:ext cx="2195501" cy="1776277"/>
          </a:xfrm>
          <a:prstGeom prst="rect">
            <a:avLst/>
          </a:prstGeom>
        </p:spPr>
      </p:pic>
      <p:pic>
        <p:nvPicPr>
          <p:cNvPr id="24" name="그림 23" descr="그래픽, 디자인이(가) 표시된 사진&#10;&#10;자동 생성된 설명">
            <a:extLst>
              <a:ext uri="{FF2B5EF4-FFF2-40B4-BE49-F238E27FC236}">
                <a16:creationId xmlns:a16="http://schemas.microsoft.com/office/drawing/2014/main" id="{89628F8F-1919-F824-B456-98339A68264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78" t="4983" r="15164" b="35370"/>
          <a:stretch/>
        </p:blipFill>
        <p:spPr>
          <a:xfrm>
            <a:off x="6235275" y="1181753"/>
            <a:ext cx="2380906" cy="1882026"/>
          </a:xfrm>
          <a:prstGeom prst="rect">
            <a:avLst/>
          </a:prstGeom>
        </p:spPr>
      </p:pic>
      <p:pic>
        <p:nvPicPr>
          <p:cNvPr id="35" name="그림 34" descr="스케치, 만화 영화, 디자인이(가) 표시된 사진&#10;&#10;자동 생성된 설명">
            <a:extLst>
              <a:ext uri="{FF2B5EF4-FFF2-40B4-BE49-F238E27FC236}">
                <a16:creationId xmlns:a16="http://schemas.microsoft.com/office/drawing/2014/main" id="{C71C8920-ED75-54B7-A08E-2150126D47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583" y="1181252"/>
            <a:ext cx="811545" cy="811545"/>
          </a:xfrm>
          <a:prstGeom prst="rect">
            <a:avLst/>
          </a:prstGeom>
        </p:spPr>
      </p:pic>
      <p:pic>
        <p:nvPicPr>
          <p:cNvPr id="37" name="그림 36" descr="스케치, 만화 영화, 디자인이(가) 표시된 사진&#10;&#10;자동 생성된 설명">
            <a:extLst>
              <a:ext uri="{FF2B5EF4-FFF2-40B4-BE49-F238E27FC236}">
                <a16:creationId xmlns:a16="http://schemas.microsoft.com/office/drawing/2014/main" id="{AEE56E7D-D0E0-D3E3-4C37-E1EA68F513B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6572" y="1216529"/>
            <a:ext cx="811545" cy="811545"/>
          </a:xfrm>
          <a:prstGeom prst="rect">
            <a:avLst/>
          </a:prstGeom>
        </p:spPr>
      </p:pic>
      <p:pic>
        <p:nvPicPr>
          <p:cNvPr id="43" name="그림 42" descr="스크린샷, 디자인이(가) 표시된 사진&#10;&#10;자동 생성된 설명">
            <a:extLst>
              <a:ext uri="{FF2B5EF4-FFF2-40B4-BE49-F238E27FC236}">
                <a16:creationId xmlns:a16="http://schemas.microsoft.com/office/drawing/2014/main" id="{65BB61DE-E4DE-F937-C794-864D4058C1D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604772">
            <a:off x="344875" y="1564613"/>
            <a:ext cx="382751" cy="382751"/>
          </a:xfrm>
          <a:prstGeom prst="rect">
            <a:avLst/>
          </a:prstGeom>
        </p:spPr>
      </p:pic>
      <p:pic>
        <p:nvPicPr>
          <p:cNvPr id="44" name="그림 43" descr="스크린샷, 디자인이(가) 표시된 사진&#10;&#10;자동 생성된 설명">
            <a:extLst>
              <a:ext uri="{FF2B5EF4-FFF2-40B4-BE49-F238E27FC236}">
                <a16:creationId xmlns:a16="http://schemas.microsoft.com/office/drawing/2014/main" id="{295BEDD4-4979-2C69-F883-BEA561C5DC3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604772">
            <a:off x="3463972" y="1588792"/>
            <a:ext cx="382751" cy="382751"/>
          </a:xfrm>
          <a:prstGeom prst="rect">
            <a:avLst/>
          </a:prstGeom>
        </p:spPr>
      </p:pic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C188B29B-211D-2A6D-CC2B-F9A5A4B9E498}"/>
              </a:ext>
            </a:extLst>
          </p:cNvPr>
          <p:cNvCxnSpPr>
            <a:cxnSpLocks/>
          </p:cNvCxnSpPr>
          <p:nvPr/>
        </p:nvCxnSpPr>
        <p:spPr>
          <a:xfrm>
            <a:off x="8884839" y="2364169"/>
            <a:ext cx="662473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0354C491-BBBC-1DA8-593C-3919A600AD93}"/>
              </a:ext>
            </a:extLst>
          </p:cNvPr>
          <p:cNvCxnSpPr/>
          <p:nvPr/>
        </p:nvCxnSpPr>
        <p:spPr>
          <a:xfrm>
            <a:off x="2843982" y="2351202"/>
            <a:ext cx="662473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7" name="그림 26" descr="스케치, 만화 영화, 디자인이(가) 표시된 사진&#10;&#10;자동 생성된 설명">
            <a:extLst>
              <a:ext uri="{FF2B5EF4-FFF2-40B4-BE49-F238E27FC236}">
                <a16:creationId xmlns:a16="http://schemas.microsoft.com/office/drawing/2014/main" id="{46A64E78-D447-93C2-2181-AE748567A6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025" y="2184290"/>
            <a:ext cx="639539" cy="639539"/>
          </a:xfrm>
          <a:prstGeom prst="rect">
            <a:avLst/>
          </a:prstGeom>
        </p:spPr>
      </p:pic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2733290E-3C3A-060A-C357-6781CED86695}"/>
              </a:ext>
            </a:extLst>
          </p:cNvPr>
          <p:cNvCxnSpPr>
            <a:cxnSpLocks/>
          </p:cNvCxnSpPr>
          <p:nvPr/>
        </p:nvCxnSpPr>
        <p:spPr>
          <a:xfrm>
            <a:off x="0" y="3694688"/>
            <a:ext cx="121920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66997AF7-30B9-3E62-21A5-B0148F5263ED}"/>
              </a:ext>
            </a:extLst>
          </p:cNvPr>
          <p:cNvCxnSpPr>
            <a:cxnSpLocks/>
          </p:cNvCxnSpPr>
          <p:nvPr/>
        </p:nvCxnSpPr>
        <p:spPr>
          <a:xfrm>
            <a:off x="6089468" y="1057040"/>
            <a:ext cx="0" cy="524797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내용 개체 틀 4">
            <a:extLst>
              <a:ext uri="{FF2B5EF4-FFF2-40B4-BE49-F238E27FC236}">
                <a16:creationId xmlns:a16="http://schemas.microsoft.com/office/drawing/2014/main" id="{B7BAEC5C-EFAD-4B5E-AD81-47DF4EFFEF6A}"/>
              </a:ext>
            </a:extLst>
          </p:cNvPr>
          <p:cNvSpPr txBox="1">
            <a:spLocks/>
          </p:cNvSpPr>
          <p:nvPr/>
        </p:nvSpPr>
        <p:spPr>
          <a:xfrm>
            <a:off x="7425728" y="3224520"/>
            <a:ext cx="3697324" cy="265689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400" b="1" dirty="0">
                <a:solidFill>
                  <a:srgbClr val="C00000"/>
                </a:solidFill>
              </a:rPr>
              <a:t>RED SLIME </a:t>
            </a:r>
            <a:r>
              <a:rPr lang="ko-KR" altLang="en-US" sz="1400" b="1" dirty="0">
                <a:solidFill>
                  <a:schemeClr val="accent6">
                    <a:lumMod val="50000"/>
                  </a:schemeClr>
                </a:solidFill>
              </a:rPr>
              <a:t>근처에 플레이어를 먹을 수 있게 된다</a:t>
            </a:r>
            <a:r>
              <a:rPr lang="en-US" altLang="ko-KR" sz="1400" b="1" dirty="0">
                <a:solidFill>
                  <a:schemeClr val="accent6">
                    <a:lumMod val="50000"/>
                  </a:schemeClr>
                </a:solidFill>
              </a:rPr>
              <a:t>.</a:t>
            </a:r>
            <a:endParaRPr lang="ko-KR" altLang="en-US" sz="14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7" name="내용 개체 틀 4">
            <a:extLst>
              <a:ext uri="{FF2B5EF4-FFF2-40B4-BE49-F238E27FC236}">
                <a16:creationId xmlns:a16="http://schemas.microsoft.com/office/drawing/2014/main" id="{F00352DF-F37D-2B04-0BAF-F9EE99414744}"/>
              </a:ext>
            </a:extLst>
          </p:cNvPr>
          <p:cNvSpPr txBox="1">
            <a:spLocks/>
          </p:cNvSpPr>
          <p:nvPr/>
        </p:nvSpPr>
        <p:spPr>
          <a:xfrm>
            <a:off x="6142238" y="5827962"/>
            <a:ext cx="5710128" cy="6686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14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8" name="내용 개체 틀 4">
            <a:extLst>
              <a:ext uri="{FF2B5EF4-FFF2-40B4-BE49-F238E27FC236}">
                <a16:creationId xmlns:a16="http://schemas.microsoft.com/office/drawing/2014/main" id="{00ECFB52-B35B-4700-7214-C1EA71DD6EAF}"/>
              </a:ext>
            </a:extLst>
          </p:cNvPr>
          <p:cNvSpPr txBox="1">
            <a:spLocks/>
          </p:cNvSpPr>
          <p:nvPr/>
        </p:nvSpPr>
        <p:spPr>
          <a:xfrm>
            <a:off x="451954" y="3229197"/>
            <a:ext cx="4812378" cy="2972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b="1" dirty="0">
                <a:solidFill>
                  <a:srgbClr val="C00000"/>
                </a:solidFill>
              </a:rPr>
              <a:t>RED SLIME</a:t>
            </a:r>
            <a:r>
              <a:rPr lang="ko-KR" altLang="en-US" sz="1400" b="1" dirty="0">
                <a:solidFill>
                  <a:srgbClr val="C00000"/>
                </a:solidFill>
              </a:rPr>
              <a:t> </a:t>
            </a:r>
            <a:r>
              <a:rPr lang="ko-KR" altLang="en-US" sz="1400" b="1" dirty="0">
                <a:solidFill>
                  <a:schemeClr val="accent6">
                    <a:lumMod val="50000"/>
                  </a:schemeClr>
                </a:solidFill>
              </a:rPr>
              <a:t>상태가 되면 더 이상 빨아 들려지지 않는다</a:t>
            </a:r>
            <a:r>
              <a:rPr lang="en-US" altLang="ko-KR" sz="1400" b="1" dirty="0">
                <a:solidFill>
                  <a:schemeClr val="accent6">
                    <a:lumMod val="50000"/>
                  </a:schemeClr>
                </a:solidFill>
              </a:rPr>
              <a:t>.</a:t>
            </a:r>
          </a:p>
        </p:txBody>
      </p:sp>
      <p:pic>
        <p:nvPicPr>
          <p:cNvPr id="29" name="그림 28" descr="스케치, 만화 영화, 디자인이(가) 표시된 사진&#10;&#10;자동 생성된 설명">
            <a:extLst>
              <a:ext uri="{FF2B5EF4-FFF2-40B4-BE49-F238E27FC236}">
                <a16:creationId xmlns:a16="http://schemas.microsoft.com/office/drawing/2014/main" id="{4E25ECDE-4AAC-2503-09F2-22AABD0AB50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4241" y="4748641"/>
            <a:ext cx="639539" cy="639539"/>
          </a:xfrm>
          <a:prstGeom prst="rect">
            <a:avLst/>
          </a:prstGeom>
        </p:spPr>
      </p:pic>
      <p:pic>
        <p:nvPicPr>
          <p:cNvPr id="34" name="그림 33" descr="스케치, 만화 영화, 디자인이(가) 표시된 사진&#10;&#10;자동 생성된 설명">
            <a:extLst>
              <a:ext uri="{FF2B5EF4-FFF2-40B4-BE49-F238E27FC236}">
                <a16:creationId xmlns:a16="http://schemas.microsoft.com/office/drawing/2014/main" id="{1B814FF3-5AC7-F931-2180-811466CCE5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3049" y="4756800"/>
            <a:ext cx="639539" cy="639539"/>
          </a:xfrm>
          <a:prstGeom prst="rect">
            <a:avLst/>
          </a:prstGeom>
        </p:spPr>
      </p:pic>
      <p:sp>
        <p:nvSpPr>
          <p:cNvPr id="39" name="내용 개체 틀 4">
            <a:extLst>
              <a:ext uri="{FF2B5EF4-FFF2-40B4-BE49-F238E27FC236}">
                <a16:creationId xmlns:a16="http://schemas.microsoft.com/office/drawing/2014/main" id="{E9BF2D2D-5D84-3CD0-2F08-550CAB9CFD3F}"/>
              </a:ext>
            </a:extLst>
          </p:cNvPr>
          <p:cNvSpPr txBox="1">
            <a:spLocks/>
          </p:cNvSpPr>
          <p:nvPr/>
        </p:nvSpPr>
        <p:spPr>
          <a:xfrm>
            <a:off x="7425728" y="6013663"/>
            <a:ext cx="4012368" cy="2972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400" b="1" dirty="0">
                <a:solidFill>
                  <a:srgbClr val="C00000"/>
                </a:solidFill>
              </a:rPr>
              <a:t>다른 모든 플레이어를 먹어 치우면 승리한다</a:t>
            </a:r>
            <a:r>
              <a:rPr lang="en-US" altLang="ko-KR" sz="1400" b="1" dirty="0">
                <a:solidFill>
                  <a:srgbClr val="C00000"/>
                </a:solidFill>
              </a:rPr>
              <a:t>.</a:t>
            </a: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99D38156-941E-8B69-24E6-F89417BA4409}"/>
              </a:ext>
            </a:extLst>
          </p:cNvPr>
          <p:cNvCxnSpPr/>
          <p:nvPr/>
        </p:nvCxnSpPr>
        <p:spPr>
          <a:xfrm>
            <a:off x="2782108" y="5147545"/>
            <a:ext cx="662473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내용 개체 틀 4">
            <a:extLst>
              <a:ext uri="{FF2B5EF4-FFF2-40B4-BE49-F238E27FC236}">
                <a16:creationId xmlns:a16="http://schemas.microsoft.com/office/drawing/2014/main" id="{B7CE33BE-2788-1CA1-71E3-DAAA508E56A0}"/>
              </a:ext>
            </a:extLst>
          </p:cNvPr>
          <p:cNvSpPr txBox="1">
            <a:spLocks/>
          </p:cNvSpPr>
          <p:nvPr/>
        </p:nvSpPr>
        <p:spPr>
          <a:xfrm>
            <a:off x="536250" y="6040408"/>
            <a:ext cx="4812378" cy="2972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b="1" dirty="0">
                <a:solidFill>
                  <a:srgbClr val="C00000"/>
                </a:solidFill>
              </a:rPr>
              <a:t>RED SLIME</a:t>
            </a:r>
            <a:r>
              <a:rPr lang="ko-KR" altLang="en-US" sz="1400" b="1" dirty="0">
                <a:solidFill>
                  <a:srgbClr val="C00000"/>
                </a:solidFill>
              </a:rPr>
              <a:t> </a:t>
            </a:r>
            <a:r>
              <a:rPr lang="ko-KR" altLang="en-US" sz="1400" b="1" dirty="0">
                <a:solidFill>
                  <a:schemeClr val="accent6">
                    <a:lumMod val="50000"/>
                  </a:schemeClr>
                </a:solidFill>
              </a:rPr>
              <a:t>상태가 되면 벽을 타고 올라 갈 수 없다</a:t>
            </a:r>
            <a:r>
              <a:rPr lang="en-US" altLang="ko-KR" sz="1400" b="1" dirty="0">
                <a:solidFill>
                  <a:schemeClr val="accent6">
                    <a:lumMod val="50000"/>
                  </a:schemeClr>
                </a:solidFill>
              </a:rPr>
              <a:t>.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B705C8D-00C4-52E2-FED7-C677E38562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27476-AA7B-4A0C-8D99-DF5AAF65D1FA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CB06B25-7CD5-ECEC-26CC-5BA224CEB6B8}"/>
              </a:ext>
            </a:extLst>
          </p:cNvPr>
          <p:cNvSpPr/>
          <p:nvPr/>
        </p:nvSpPr>
        <p:spPr>
          <a:xfrm>
            <a:off x="326571" y="133710"/>
            <a:ext cx="450796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5400" b="1" cap="none" spc="0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SLIME </a:t>
            </a:r>
            <a:r>
              <a:rPr lang="ko-KR" altLang="en-US" sz="5400" b="1" cap="none" spc="0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플레이</a:t>
            </a:r>
            <a:endParaRPr lang="en-US" altLang="ko-KR" sz="5400" b="1" cap="none" spc="0" dirty="0">
              <a:ln w="0"/>
              <a:solidFill>
                <a:schemeClr val="accent6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992839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1B20DF11-E789-6E94-2540-AC34307F481B}"/>
              </a:ext>
            </a:extLst>
          </p:cNvPr>
          <p:cNvSpPr/>
          <p:nvPr/>
        </p:nvSpPr>
        <p:spPr>
          <a:xfrm>
            <a:off x="615869" y="5282373"/>
            <a:ext cx="1765197" cy="167431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8E4A67F-826C-AF95-2D9E-58A3F5818797}"/>
              </a:ext>
            </a:extLst>
          </p:cNvPr>
          <p:cNvSpPr/>
          <p:nvPr/>
        </p:nvSpPr>
        <p:spPr>
          <a:xfrm>
            <a:off x="3861693" y="4538468"/>
            <a:ext cx="1128067" cy="167431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D9B641C-2AEE-EC1C-E911-450D7B1A6B33}"/>
              </a:ext>
            </a:extLst>
          </p:cNvPr>
          <p:cNvSpPr/>
          <p:nvPr/>
        </p:nvSpPr>
        <p:spPr>
          <a:xfrm>
            <a:off x="2389134" y="5262509"/>
            <a:ext cx="1491248" cy="167431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EA7ADA3-6D9B-5DD2-B604-6CEE967428B9}"/>
              </a:ext>
            </a:extLst>
          </p:cNvPr>
          <p:cNvSpPr/>
          <p:nvPr/>
        </p:nvSpPr>
        <p:spPr>
          <a:xfrm rot="5400000">
            <a:off x="2102113" y="4888934"/>
            <a:ext cx="736269" cy="167431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B884EC8-DFEA-93AD-2A83-9CD3B744304B}"/>
              </a:ext>
            </a:extLst>
          </p:cNvPr>
          <p:cNvSpPr/>
          <p:nvPr/>
        </p:nvSpPr>
        <p:spPr>
          <a:xfrm rot="5400000">
            <a:off x="3409843" y="4914239"/>
            <a:ext cx="736269" cy="167431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F95E4CF-8667-0D72-1781-F77B5D401F59}"/>
              </a:ext>
            </a:extLst>
          </p:cNvPr>
          <p:cNvSpPr/>
          <p:nvPr/>
        </p:nvSpPr>
        <p:spPr>
          <a:xfrm>
            <a:off x="1020134" y="4539563"/>
            <a:ext cx="2610257" cy="167431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EEF47A8A-2FE8-C3C3-DCE8-3D9AE5AEC21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23" t="16057" r="21148" b="37657"/>
          <a:stretch/>
        </p:blipFill>
        <p:spPr>
          <a:xfrm>
            <a:off x="2258630" y="1432317"/>
            <a:ext cx="615589" cy="464596"/>
          </a:xfrm>
          <a:prstGeom prst="rect">
            <a:avLst/>
          </a:prstGeom>
        </p:spPr>
      </p:pic>
      <p:pic>
        <p:nvPicPr>
          <p:cNvPr id="15" name="그림 14" descr="스크린샷, 직사각형, 디자인이(가) 표시된 사진&#10;&#10;자동 생성된 설명">
            <a:extLst>
              <a:ext uri="{FF2B5EF4-FFF2-40B4-BE49-F238E27FC236}">
                <a16:creationId xmlns:a16="http://schemas.microsoft.com/office/drawing/2014/main" id="{58CC2BBB-E497-63A8-3146-EF0C770ED6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763" y="1418655"/>
            <a:ext cx="2131216" cy="2131216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CB012BB1-5723-0620-27E6-A889AC883E73}"/>
              </a:ext>
            </a:extLst>
          </p:cNvPr>
          <p:cNvSpPr/>
          <p:nvPr/>
        </p:nvSpPr>
        <p:spPr>
          <a:xfrm>
            <a:off x="326571" y="133710"/>
            <a:ext cx="295465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5400" b="1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플레이어</a:t>
            </a:r>
            <a:endParaRPr lang="en-US" altLang="ko-KR" sz="5400" b="1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647F54E-3491-142C-2607-ABB1542D9D2A}"/>
              </a:ext>
            </a:extLst>
          </p:cNvPr>
          <p:cNvCxnSpPr>
            <a:cxnSpLocks/>
          </p:cNvCxnSpPr>
          <p:nvPr/>
        </p:nvCxnSpPr>
        <p:spPr>
          <a:xfrm>
            <a:off x="326571" y="3694688"/>
            <a:ext cx="11525795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64549910-2046-F23B-943F-5D0AB6DF646B}"/>
              </a:ext>
            </a:extLst>
          </p:cNvPr>
          <p:cNvCxnSpPr>
            <a:cxnSpLocks/>
          </p:cNvCxnSpPr>
          <p:nvPr/>
        </p:nvCxnSpPr>
        <p:spPr>
          <a:xfrm>
            <a:off x="6089468" y="1057040"/>
            <a:ext cx="0" cy="524797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6" name="그림 15" descr="스케치, 만화 영화, 디자인이(가) 표시된 사진&#10;&#10;자동 생성된 설명">
            <a:extLst>
              <a:ext uri="{FF2B5EF4-FFF2-40B4-BE49-F238E27FC236}">
                <a16:creationId xmlns:a16="http://schemas.microsoft.com/office/drawing/2014/main" id="{0B611FC2-ED95-50F3-0DFC-003BE99240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2439" y="1117257"/>
            <a:ext cx="2018944" cy="2018944"/>
          </a:xfrm>
          <a:prstGeom prst="rect">
            <a:avLst/>
          </a:prstGeom>
        </p:spPr>
      </p:pic>
      <p:pic>
        <p:nvPicPr>
          <p:cNvPr id="17" name="그림 16" descr="스크린샷, 디자인이(가) 표시된 사진&#10;&#10;자동 생성된 설명">
            <a:extLst>
              <a:ext uri="{FF2B5EF4-FFF2-40B4-BE49-F238E27FC236}">
                <a16:creationId xmlns:a16="http://schemas.microsoft.com/office/drawing/2014/main" id="{C7A080CB-3BF0-6EFE-0F2C-1361584FA4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891482">
            <a:off x="2832657" y="1631614"/>
            <a:ext cx="820231" cy="820231"/>
          </a:xfrm>
          <a:prstGeom prst="rect">
            <a:avLst/>
          </a:prstGeom>
        </p:spPr>
      </p:pic>
      <p:sp>
        <p:nvSpPr>
          <p:cNvPr id="18" name="내용 개체 틀 4">
            <a:extLst>
              <a:ext uri="{FF2B5EF4-FFF2-40B4-BE49-F238E27FC236}">
                <a16:creationId xmlns:a16="http://schemas.microsoft.com/office/drawing/2014/main" id="{4C7DFEA7-A2E9-8F1B-1D40-BE0847E329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6572" y="3212784"/>
            <a:ext cx="5472650" cy="26568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ko-KR" altLang="en-US" sz="1400" b="1" dirty="0" err="1"/>
              <a:t>슬라임을</a:t>
            </a:r>
            <a:r>
              <a:rPr lang="ko-KR" altLang="en-US" sz="1400" b="1" dirty="0"/>
              <a:t> 발견하여 빨아들여서 퇴치하는 것이 목표이다</a:t>
            </a:r>
            <a:r>
              <a:rPr lang="en-US" altLang="ko-KR" sz="1400" b="1" dirty="0"/>
              <a:t>.</a:t>
            </a:r>
            <a:endParaRPr lang="ko-KR" altLang="en-US" dirty="0"/>
          </a:p>
        </p:txBody>
      </p:sp>
      <p:pic>
        <p:nvPicPr>
          <p:cNvPr id="66" name="그림 65" descr="스케치, 만화 영화, 디자인이(가) 표시된 사진&#10;&#10;자동 생성된 설명">
            <a:extLst>
              <a:ext uri="{FF2B5EF4-FFF2-40B4-BE49-F238E27FC236}">
                <a16:creationId xmlns:a16="http://schemas.microsoft.com/office/drawing/2014/main" id="{781FE42D-FBE9-A8B4-AEE4-84FBFC22F3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6049" y="2363154"/>
            <a:ext cx="605001" cy="605001"/>
          </a:xfrm>
          <a:prstGeom prst="rect">
            <a:avLst/>
          </a:prstGeom>
        </p:spPr>
      </p:pic>
      <p:sp>
        <p:nvSpPr>
          <p:cNvPr id="74" name="내용 개체 틀 4">
            <a:extLst>
              <a:ext uri="{FF2B5EF4-FFF2-40B4-BE49-F238E27FC236}">
                <a16:creationId xmlns:a16="http://schemas.microsoft.com/office/drawing/2014/main" id="{60A2BCA3-4F39-0F92-4C70-41EE94B0ECD2}"/>
              </a:ext>
            </a:extLst>
          </p:cNvPr>
          <p:cNvSpPr txBox="1">
            <a:spLocks/>
          </p:cNvSpPr>
          <p:nvPr/>
        </p:nvSpPr>
        <p:spPr>
          <a:xfrm>
            <a:off x="6605059" y="3223528"/>
            <a:ext cx="5190860" cy="4109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b="1" dirty="0"/>
              <a:t>RED </a:t>
            </a:r>
            <a:r>
              <a:rPr lang="ko-KR" altLang="en-US" sz="1400" b="1" dirty="0" err="1"/>
              <a:t>슬라임이</a:t>
            </a:r>
            <a:r>
              <a:rPr lang="ko-KR" altLang="en-US" sz="1400" b="1" dirty="0"/>
              <a:t> 되었다면 </a:t>
            </a:r>
            <a:r>
              <a:rPr lang="en-US" altLang="ko-KR" sz="1400" b="1" dirty="0"/>
              <a:t>RED </a:t>
            </a:r>
            <a:r>
              <a:rPr lang="ko-KR" altLang="en-US" sz="1400" b="1" dirty="0" err="1"/>
              <a:t>슬라임으로</a:t>
            </a:r>
            <a:r>
              <a:rPr lang="ko-KR" altLang="en-US" sz="1400" b="1" dirty="0"/>
              <a:t> 부터 도망쳐야 한다</a:t>
            </a:r>
            <a:r>
              <a:rPr lang="en-US" altLang="ko-KR" sz="1400" b="1" dirty="0"/>
              <a:t>.</a:t>
            </a:r>
            <a:r>
              <a:rPr lang="ko-KR" altLang="en-US" sz="1400" b="1" dirty="0"/>
              <a:t> </a:t>
            </a:r>
            <a:endParaRPr lang="ko-KR" altLang="en-US" dirty="0"/>
          </a:p>
        </p:txBody>
      </p:sp>
      <p:sp>
        <p:nvSpPr>
          <p:cNvPr id="75" name="내용 개체 틀 4">
            <a:extLst>
              <a:ext uri="{FF2B5EF4-FFF2-40B4-BE49-F238E27FC236}">
                <a16:creationId xmlns:a16="http://schemas.microsoft.com/office/drawing/2014/main" id="{0B54796C-B18F-1E13-D2AF-C172EBE74B2C}"/>
              </a:ext>
            </a:extLst>
          </p:cNvPr>
          <p:cNvSpPr txBox="1">
            <a:spLocks/>
          </p:cNvSpPr>
          <p:nvPr/>
        </p:nvSpPr>
        <p:spPr>
          <a:xfrm>
            <a:off x="1205366" y="5990228"/>
            <a:ext cx="3739898" cy="361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400" b="1" dirty="0"/>
              <a:t>도망치면서 </a:t>
            </a:r>
            <a:r>
              <a:rPr lang="ko-KR" altLang="en-US" sz="1400" b="1" dirty="0" err="1"/>
              <a:t>맵에</a:t>
            </a:r>
            <a:r>
              <a:rPr lang="ko-KR" altLang="en-US" sz="1400" b="1" dirty="0"/>
              <a:t> 흩어진 열쇠를 수집한다</a:t>
            </a:r>
            <a:r>
              <a:rPr lang="en-US" altLang="ko-KR" sz="1400" b="1" dirty="0"/>
              <a:t>.</a:t>
            </a:r>
            <a:r>
              <a:rPr lang="ko-KR" altLang="en-US" sz="1400" b="1" dirty="0"/>
              <a:t> </a:t>
            </a:r>
            <a:endParaRPr lang="ko-KR" altLang="en-US" dirty="0"/>
          </a:p>
        </p:txBody>
      </p:sp>
      <p:sp>
        <p:nvSpPr>
          <p:cNvPr id="76" name="내용 개체 틀 4">
            <a:extLst>
              <a:ext uri="{FF2B5EF4-FFF2-40B4-BE49-F238E27FC236}">
                <a16:creationId xmlns:a16="http://schemas.microsoft.com/office/drawing/2014/main" id="{A6C26F51-3A98-0452-7E2D-B5D83A62B2CF}"/>
              </a:ext>
            </a:extLst>
          </p:cNvPr>
          <p:cNvSpPr txBox="1">
            <a:spLocks/>
          </p:cNvSpPr>
          <p:nvPr/>
        </p:nvSpPr>
        <p:spPr>
          <a:xfrm>
            <a:off x="6555242" y="5975075"/>
            <a:ext cx="5299280" cy="4270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400" b="1" dirty="0"/>
              <a:t>모든 열쇠를 수집한 후 탈출 장소로 이동하여 탈출 할 수 있다</a:t>
            </a:r>
            <a:r>
              <a:rPr lang="en-US" altLang="ko-KR" sz="1400" b="1" dirty="0"/>
              <a:t>.</a:t>
            </a:r>
            <a:endParaRPr lang="ko-KR" altLang="en-US" sz="1400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71CD61C-6EF5-4A62-E785-D00FDF4BE8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27476-AA7B-4A0C-8D99-DF5AAF65D1FA}" type="slidenum">
              <a:rPr lang="ko-KR" altLang="en-US" smtClean="0"/>
              <a:t>7</a:t>
            </a:fld>
            <a:endParaRPr lang="ko-KR" altLang="en-US"/>
          </a:p>
        </p:txBody>
      </p:sp>
      <p:pic>
        <p:nvPicPr>
          <p:cNvPr id="11" name="그림 10" descr="그래픽, 디자인이(가) 표시된 사진&#10;&#10;자동 생성된 설명">
            <a:extLst>
              <a:ext uri="{FF2B5EF4-FFF2-40B4-BE49-F238E27FC236}">
                <a16:creationId xmlns:a16="http://schemas.microsoft.com/office/drawing/2014/main" id="{C2267EBC-304D-2973-2592-F12BB919073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78" t="4983" r="15164" b="35370"/>
          <a:stretch/>
        </p:blipFill>
        <p:spPr>
          <a:xfrm>
            <a:off x="7470883" y="1122788"/>
            <a:ext cx="1680554" cy="1328422"/>
          </a:xfrm>
          <a:prstGeom prst="rect">
            <a:avLst/>
          </a:prstGeom>
        </p:spPr>
      </p:pic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E9F641C4-CBDA-91DC-CE0F-82729624647E}"/>
              </a:ext>
            </a:extLst>
          </p:cNvPr>
          <p:cNvCxnSpPr>
            <a:cxnSpLocks/>
          </p:cNvCxnSpPr>
          <p:nvPr/>
        </p:nvCxnSpPr>
        <p:spPr>
          <a:xfrm>
            <a:off x="8368753" y="1727122"/>
            <a:ext cx="2463253" cy="111106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4C305817-1EAF-ADE5-DB83-912A07922FFF}"/>
              </a:ext>
            </a:extLst>
          </p:cNvPr>
          <p:cNvCxnSpPr>
            <a:cxnSpLocks/>
          </p:cNvCxnSpPr>
          <p:nvPr/>
        </p:nvCxnSpPr>
        <p:spPr>
          <a:xfrm>
            <a:off x="7525321" y="1839933"/>
            <a:ext cx="183819" cy="122627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33CFA3F5-BC48-40ED-CC0E-6536C2BB543E}"/>
              </a:ext>
            </a:extLst>
          </p:cNvPr>
          <p:cNvSpPr/>
          <p:nvPr/>
        </p:nvSpPr>
        <p:spPr>
          <a:xfrm>
            <a:off x="543613" y="4417190"/>
            <a:ext cx="572404" cy="434813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E84931B-B9A8-7F3F-BF93-7E22F0A902F4}"/>
              </a:ext>
            </a:extLst>
          </p:cNvPr>
          <p:cNvSpPr/>
          <p:nvPr/>
        </p:nvSpPr>
        <p:spPr>
          <a:xfrm>
            <a:off x="2146719" y="4404068"/>
            <a:ext cx="572404" cy="434813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099FF21-E471-D849-99D5-F037A903F054}"/>
              </a:ext>
            </a:extLst>
          </p:cNvPr>
          <p:cNvSpPr/>
          <p:nvPr/>
        </p:nvSpPr>
        <p:spPr>
          <a:xfrm>
            <a:off x="3485853" y="4387109"/>
            <a:ext cx="572404" cy="434813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44C78D1-C418-AD39-0D79-4F1446FB63B1}"/>
              </a:ext>
            </a:extLst>
          </p:cNvPr>
          <p:cNvSpPr/>
          <p:nvPr/>
        </p:nvSpPr>
        <p:spPr>
          <a:xfrm>
            <a:off x="3501091" y="5131204"/>
            <a:ext cx="572404" cy="434813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C9C15B5-22FE-C244-9CE3-5B77DEB993F5}"/>
              </a:ext>
            </a:extLst>
          </p:cNvPr>
          <p:cNvSpPr/>
          <p:nvPr/>
        </p:nvSpPr>
        <p:spPr>
          <a:xfrm>
            <a:off x="2163773" y="5131204"/>
            <a:ext cx="572404" cy="434813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8" name="Picture 4" descr="출입증 : 롯데ON">
            <a:extLst>
              <a:ext uri="{FF2B5EF4-FFF2-40B4-BE49-F238E27FC236}">
                <a16:creationId xmlns:a16="http://schemas.microsoft.com/office/drawing/2014/main" id="{19F16A3A-DA1B-438B-5A1C-FD8114371C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4000" l="10000" r="90000">
                        <a14:foregroundMark x1="42750" y1="94000" x2="42750" y2="94000"/>
                        <a14:foregroundMark x1="44250" y1="85500" x2="44250" y2="85500"/>
                        <a14:foregroundMark x1="40750" y1="90250" x2="40750" y2="90250"/>
                        <a14:foregroundMark x1="61250" y1="10500" x2="61250" y2="10500"/>
                        <a14:foregroundMark x1="61250" y1="10000" x2="61250" y2="1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869" y="4402498"/>
            <a:ext cx="404033" cy="404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출입증 : 롯데ON">
            <a:extLst>
              <a:ext uri="{FF2B5EF4-FFF2-40B4-BE49-F238E27FC236}">
                <a16:creationId xmlns:a16="http://schemas.microsoft.com/office/drawing/2014/main" id="{51B6D494-9814-D798-7EA4-EE31FEE6F0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4000" l="10000" r="90000">
                        <a14:foregroundMark x1="42750" y1="94000" x2="42750" y2="94000"/>
                        <a14:foregroundMark x1="44250" y1="85500" x2="44250" y2="85500"/>
                        <a14:foregroundMark x1="40750" y1="90250" x2="40750" y2="90250"/>
                        <a14:foregroundMark x1="61250" y1="10500" x2="61250" y2="10500"/>
                        <a14:foregroundMark x1="61250" y1="10000" x2="61250" y2="1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5276" y="5138767"/>
            <a:ext cx="404033" cy="404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99BA19AC-D3FF-F808-8B94-37D31DBC7599}"/>
              </a:ext>
            </a:extLst>
          </p:cNvPr>
          <p:cNvSpPr/>
          <p:nvPr/>
        </p:nvSpPr>
        <p:spPr>
          <a:xfrm>
            <a:off x="6715298" y="5266982"/>
            <a:ext cx="1765197" cy="167431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B334FFB-24FD-2E26-028C-2F80A48E9456}"/>
              </a:ext>
            </a:extLst>
          </p:cNvPr>
          <p:cNvSpPr/>
          <p:nvPr/>
        </p:nvSpPr>
        <p:spPr>
          <a:xfrm>
            <a:off x="9961122" y="4523077"/>
            <a:ext cx="1128067" cy="167431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6C88A70-CDA4-DC6A-CF1F-508A81D8FE73}"/>
              </a:ext>
            </a:extLst>
          </p:cNvPr>
          <p:cNvSpPr/>
          <p:nvPr/>
        </p:nvSpPr>
        <p:spPr>
          <a:xfrm>
            <a:off x="8488563" y="5247118"/>
            <a:ext cx="1491248" cy="167431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D242580-360C-1603-689B-0338B7099F76}"/>
              </a:ext>
            </a:extLst>
          </p:cNvPr>
          <p:cNvSpPr/>
          <p:nvPr/>
        </p:nvSpPr>
        <p:spPr>
          <a:xfrm rot="5400000">
            <a:off x="8201542" y="4873543"/>
            <a:ext cx="736269" cy="167431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02CB3B4-3253-F715-F8EB-A845FB4D9549}"/>
              </a:ext>
            </a:extLst>
          </p:cNvPr>
          <p:cNvSpPr/>
          <p:nvPr/>
        </p:nvSpPr>
        <p:spPr>
          <a:xfrm rot="5400000">
            <a:off x="9509272" y="4898848"/>
            <a:ext cx="736269" cy="167431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A6370A4-341B-1C3F-574D-CBD9567BFB29}"/>
              </a:ext>
            </a:extLst>
          </p:cNvPr>
          <p:cNvSpPr/>
          <p:nvPr/>
        </p:nvSpPr>
        <p:spPr>
          <a:xfrm>
            <a:off x="7119563" y="4524172"/>
            <a:ext cx="2610257" cy="167431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B4A0677-B6C3-D5B1-49D7-BD59E53B13E7}"/>
              </a:ext>
            </a:extLst>
          </p:cNvPr>
          <p:cNvSpPr/>
          <p:nvPr/>
        </p:nvSpPr>
        <p:spPr>
          <a:xfrm>
            <a:off x="6643042" y="4401799"/>
            <a:ext cx="572404" cy="434813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538B79C-85C1-2823-199A-6D759DE26ECE}"/>
              </a:ext>
            </a:extLst>
          </p:cNvPr>
          <p:cNvSpPr/>
          <p:nvPr/>
        </p:nvSpPr>
        <p:spPr>
          <a:xfrm>
            <a:off x="8246148" y="4388677"/>
            <a:ext cx="572404" cy="434813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7A242387-02FE-EDC3-BB22-7DB990D14C93}"/>
              </a:ext>
            </a:extLst>
          </p:cNvPr>
          <p:cNvSpPr/>
          <p:nvPr/>
        </p:nvSpPr>
        <p:spPr>
          <a:xfrm>
            <a:off x="9585282" y="4371718"/>
            <a:ext cx="572404" cy="434813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08AC3406-2162-9631-46CF-B070F0E3219A}"/>
              </a:ext>
            </a:extLst>
          </p:cNvPr>
          <p:cNvSpPr/>
          <p:nvPr/>
        </p:nvSpPr>
        <p:spPr>
          <a:xfrm>
            <a:off x="9600520" y="5115813"/>
            <a:ext cx="572404" cy="434813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B379B973-69D9-682A-1BC0-8FE17320B1C7}"/>
              </a:ext>
            </a:extLst>
          </p:cNvPr>
          <p:cNvSpPr/>
          <p:nvPr/>
        </p:nvSpPr>
        <p:spPr>
          <a:xfrm>
            <a:off x="8263202" y="5115813"/>
            <a:ext cx="572404" cy="434813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6" name="Picture 4" descr="출입증 : 롯데ON">
            <a:extLst>
              <a:ext uri="{FF2B5EF4-FFF2-40B4-BE49-F238E27FC236}">
                <a16:creationId xmlns:a16="http://schemas.microsoft.com/office/drawing/2014/main" id="{EF372F09-3777-82A4-63BF-C1910373A3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4000" l="10000" r="90000">
                        <a14:foregroundMark x1="42750" y1="94000" x2="42750" y2="94000"/>
                        <a14:foregroundMark x1="44250" y1="85500" x2="44250" y2="85500"/>
                        <a14:foregroundMark x1="40750" y1="90250" x2="40750" y2="90250"/>
                        <a14:foregroundMark x1="61250" y1="10500" x2="61250" y2="10500"/>
                        <a14:foregroundMark x1="61250" y1="10000" x2="61250" y2="1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5156" y="4302666"/>
            <a:ext cx="404033" cy="404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4" descr="출입증 : 롯데ON">
            <a:extLst>
              <a:ext uri="{FF2B5EF4-FFF2-40B4-BE49-F238E27FC236}">
                <a16:creationId xmlns:a16="http://schemas.microsoft.com/office/drawing/2014/main" id="{FCD0B437-786F-1F1D-EE2B-4923B5A5DE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4000" l="10000" r="90000">
                        <a14:foregroundMark x1="42750" y1="94000" x2="42750" y2="94000"/>
                        <a14:foregroundMark x1="44250" y1="85500" x2="44250" y2="85500"/>
                        <a14:foregroundMark x1="40750" y1="90250" x2="40750" y2="90250"/>
                        <a14:foregroundMark x1="61250" y1="10500" x2="61250" y2="10500"/>
                        <a14:foregroundMark x1="61250" y1="10000" x2="61250" y2="1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7833" y="4445629"/>
            <a:ext cx="404033" cy="404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4B67C625-0FD7-2BFD-7994-33CB333284EA}"/>
              </a:ext>
            </a:extLst>
          </p:cNvPr>
          <p:cNvSpPr/>
          <p:nvPr/>
        </p:nvSpPr>
        <p:spPr>
          <a:xfrm>
            <a:off x="10931857" y="4371487"/>
            <a:ext cx="935253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2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Exit</a:t>
            </a:r>
            <a:endParaRPr lang="ko-KR" altLang="en-US" sz="24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793781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B74937B-A036-14D1-F6FC-D72BDDBEE6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27476-AA7B-4A0C-8D99-DF5AAF65D1FA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1FD23B8-EDEE-223E-F0D7-42BEC386CBAE}"/>
              </a:ext>
            </a:extLst>
          </p:cNvPr>
          <p:cNvSpPr/>
          <p:nvPr/>
        </p:nvSpPr>
        <p:spPr>
          <a:xfrm>
            <a:off x="326571" y="133710"/>
            <a:ext cx="87716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5400" b="1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맵</a:t>
            </a:r>
            <a:endParaRPr lang="en-US" altLang="ko-KR" sz="5400" b="1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572E371-B987-5F23-C707-3C2CEE5ED5D2}"/>
              </a:ext>
            </a:extLst>
          </p:cNvPr>
          <p:cNvSpPr/>
          <p:nvPr/>
        </p:nvSpPr>
        <p:spPr>
          <a:xfrm>
            <a:off x="1011800" y="1611297"/>
            <a:ext cx="3127064" cy="114231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955127C-D77E-E7C4-E085-066E013EEA3F}"/>
              </a:ext>
            </a:extLst>
          </p:cNvPr>
          <p:cNvSpPr/>
          <p:nvPr/>
        </p:nvSpPr>
        <p:spPr>
          <a:xfrm>
            <a:off x="1011800" y="2750849"/>
            <a:ext cx="3127064" cy="259136"/>
          </a:xfrm>
          <a:prstGeom prst="rect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 descr="가구, 야외 벤치, 벤치, 디자인이(가) 표시된 사진&#10;&#10;자동 생성된 설명">
            <a:extLst>
              <a:ext uri="{FF2B5EF4-FFF2-40B4-BE49-F238E27FC236}">
                <a16:creationId xmlns:a16="http://schemas.microsoft.com/office/drawing/2014/main" id="{B0B30461-4FE9-94F1-12D1-DB71B00333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47" r="9805"/>
          <a:stretch/>
        </p:blipFill>
        <p:spPr>
          <a:xfrm>
            <a:off x="4896367" y="1611297"/>
            <a:ext cx="2213811" cy="1477144"/>
          </a:xfrm>
          <a:prstGeom prst="rect">
            <a:avLst/>
          </a:prstGeom>
        </p:spPr>
      </p:pic>
      <p:pic>
        <p:nvPicPr>
          <p:cNvPr id="11" name="그림 10" descr="직사각형, 디자인, 가구이(가) 표시된 사진&#10;&#10;자동 생성된 설명">
            <a:extLst>
              <a:ext uri="{FF2B5EF4-FFF2-40B4-BE49-F238E27FC236}">
                <a16:creationId xmlns:a16="http://schemas.microsoft.com/office/drawing/2014/main" id="{CF9CB622-48F4-3568-FCAB-98A5916948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9000" y="1611297"/>
            <a:ext cx="2159898" cy="1477144"/>
          </a:xfrm>
          <a:prstGeom prst="rect">
            <a:avLst/>
          </a:prstGeom>
        </p:spPr>
      </p:pic>
      <p:pic>
        <p:nvPicPr>
          <p:cNvPr id="12" name="그림 11" descr="스크린샷, 직사각형, 용기, 디자인이(가) 표시된 사진&#10;&#10;자동 생성된 설명">
            <a:extLst>
              <a:ext uri="{FF2B5EF4-FFF2-40B4-BE49-F238E27FC236}">
                <a16:creationId xmlns:a16="http://schemas.microsoft.com/office/drawing/2014/main" id="{62853AE5-04C1-3ADB-164A-4C7E76A2D2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2007" y="1611297"/>
            <a:ext cx="2075164" cy="1477144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57BB29A0-B964-2DBB-8DF9-4E293C323DC1}"/>
              </a:ext>
            </a:extLst>
          </p:cNvPr>
          <p:cNvSpPr/>
          <p:nvPr/>
        </p:nvSpPr>
        <p:spPr>
          <a:xfrm>
            <a:off x="729748" y="6093228"/>
            <a:ext cx="9735531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ko-KR" altLang="en-US" b="1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맵은</a:t>
            </a:r>
            <a:r>
              <a:rPr lang="ko-KR" altLang="en-US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플레이어들과 </a:t>
            </a:r>
            <a:r>
              <a:rPr lang="ko-KR" altLang="en-US" b="1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슬라임이</a:t>
            </a:r>
            <a:r>
              <a:rPr lang="ko-KR" altLang="en-US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있을 수 있는 장소와 </a:t>
            </a:r>
            <a:r>
              <a:rPr lang="ko-KR" altLang="en-US" b="1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슬라임만</a:t>
            </a:r>
            <a:r>
              <a:rPr lang="ko-KR" altLang="en-US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이동할 수 있는 지하가 있다</a:t>
            </a:r>
            <a:r>
              <a:rPr lang="en-US" altLang="ko-KR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AF995205-E304-EDA5-ED9F-85FB89416D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4328" y="3955781"/>
            <a:ext cx="2824078" cy="1481335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ED473DA9-4047-FFD6-BFFE-4EAF072F4D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41514" y="3955781"/>
            <a:ext cx="3095657" cy="1476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0970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undefined">
            <a:extLst>
              <a:ext uri="{FF2B5EF4-FFF2-40B4-BE49-F238E27FC236}">
                <a16:creationId xmlns:a16="http://schemas.microsoft.com/office/drawing/2014/main" id="{2010F75B-4D62-0A55-F072-781C1EFA12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216"/>
          <a:stretch/>
        </p:blipFill>
        <p:spPr bwMode="auto">
          <a:xfrm>
            <a:off x="326571" y="1235731"/>
            <a:ext cx="8740338" cy="2924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F4557BE3-4C97-5622-5F3B-106081214703}"/>
              </a:ext>
            </a:extLst>
          </p:cNvPr>
          <p:cNvSpPr/>
          <p:nvPr/>
        </p:nvSpPr>
        <p:spPr>
          <a:xfrm>
            <a:off x="326571" y="133710"/>
            <a:ext cx="226215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5400" b="1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조작법</a:t>
            </a:r>
            <a:endParaRPr lang="en-US" altLang="ko-KR" sz="5400" b="1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052" name="Picture 4" descr="컴퓨터 마우스 - 무료 과학 기술개 아이콘">
            <a:extLst>
              <a:ext uri="{FF2B5EF4-FFF2-40B4-BE49-F238E27FC236}">
                <a16:creationId xmlns:a16="http://schemas.microsoft.com/office/drawing/2014/main" id="{5A417A6A-8366-70AF-98DF-2D7219189B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6909" y="2410144"/>
            <a:ext cx="1528387" cy="1528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C9CCA89D-25E0-7D8D-D1FF-37ECEF40E7A6}"/>
              </a:ext>
            </a:extLst>
          </p:cNvPr>
          <p:cNvSpPr/>
          <p:nvPr/>
        </p:nvSpPr>
        <p:spPr>
          <a:xfrm>
            <a:off x="1012414" y="4461171"/>
            <a:ext cx="1968809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2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이동</a:t>
            </a:r>
            <a:r>
              <a:rPr lang="en-US" altLang="ko-KR" sz="2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</a:t>
            </a:r>
            <a:r>
              <a:rPr lang="ko-KR" altLang="en-US" sz="2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ko-KR" sz="2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</a:t>
            </a:r>
            <a:r>
              <a:rPr lang="en-US" altLang="ko-KR" sz="2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/</a:t>
            </a:r>
            <a:r>
              <a:rPr lang="en-US" altLang="ko-KR" sz="2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</a:t>
            </a:r>
            <a:r>
              <a:rPr lang="en-US" altLang="ko-KR" sz="2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/</a:t>
            </a:r>
            <a:r>
              <a:rPr lang="en-US" altLang="ko-KR" sz="2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</a:t>
            </a:r>
            <a:r>
              <a:rPr lang="en-US" altLang="ko-KR" sz="2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/</a:t>
            </a:r>
            <a:r>
              <a:rPr lang="en-US" altLang="ko-KR" sz="2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</a:t>
            </a:r>
            <a:endParaRPr lang="en-US" altLang="ko-KR" sz="20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7996AD9-13FD-4705-4934-CACBEE04EDAF}"/>
              </a:ext>
            </a:extLst>
          </p:cNvPr>
          <p:cNvSpPr/>
          <p:nvPr/>
        </p:nvSpPr>
        <p:spPr>
          <a:xfrm>
            <a:off x="1012414" y="4934786"/>
            <a:ext cx="3520323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2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점프</a:t>
            </a:r>
            <a:r>
              <a:rPr lang="en-US" altLang="ko-KR" sz="2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</a:t>
            </a:r>
            <a:r>
              <a:rPr lang="ko-KR" altLang="en-US" sz="2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ko-KR" sz="2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SPACE (</a:t>
            </a:r>
            <a:r>
              <a:rPr lang="ko-KR" altLang="en-US" sz="2000" b="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슬라임만</a:t>
            </a:r>
            <a:r>
              <a:rPr lang="ko-KR" altLang="en-US" sz="2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가능</a:t>
            </a:r>
            <a:r>
              <a:rPr lang="en-US" altLang="ko-KR" sz="2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</a:t>
            </a:r>
            <a:endParaRPr lang="en-US" altLang="ko-KR" sz="20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FAA839F-730C-2242-2E8F-1D94CDAE8D78}"/>
              </a:ext>
            </a:extLst>
          </p:cNvPr>
          <p:cNvSpPr/>
          <p:nvPr/>
        </p:nvSpPr>
        <p:spPr>
          <a:xfrm>
            <a:off x="1012414" y="5408401"/>
            <a:ext cx="1704313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2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지도 확인</a:t>
            </a:r>
            <a:r>
              <a:rPr lang="en-US" altLang="ko-KR" sz="2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</a:t>
            </a:r>
            <a:r>
              <a:rPr lang="ko-KR" altLang="en-US" sz="2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ko-KR" sz="2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C84D7B9-A9C7-EFA9-498F-C52D42224E1C}"/>
              </a:ext>
            </a:extLst>
          </p:cNvPr>
          <p:cNvSpPr/>
          <p:nvPr/>
        </p:nvSpPr>
        <p:spPr>
          <a:xfrm>
            <a:off x="8140074" y="5422214"/>
            <a:ext cx="3086101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2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마우스 이동</a:t>
            </a:r>
            <a:r>
              <a:rPr lang="en-US" altLang="ko-KR" sz="2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 </a:t>
            </a:r>
            <a:r>
              <a:rPr lang="ko-KR" altLang="en-US" sz="2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카메라 조작</a:t>
            </a:r>
            <a:endParaRPr lang="en-US" altLang="ko-KR" sz="20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2A658AA-112A-53C5-CD00-9524D38713A8}"/>
              </a:ext>
            </a:extLst>
          </p:cNvPr>
          <p:cNvSpPr/>
          <p:nvPr/>
        </p:nvSpPr>
        <p:spPr>
          <a:xfrm>
            <a:off x="8140073" y="5885685"/>
            <a:ext cx="3520323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altLang="ko-KR" sz="2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RB: </a:t>
            </a:r>
            <a:r>
              <a:rPr lang="ko-KR" altLang="en-US" sz="2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빨아드리기</a:t>
            </a:r>
            <a:endParaRPr lang="en-US" altLang="ko-KR" sz="20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415DBC6-9D22-17D3-A766-A936FD9B7DB4}"/>
              </a:ext>
            </a:extLst>
          </p:cNvPr>
          <p:cNvSpPr/>
          <p:nvPr/>
        </p:nvSpPr>
        <p:spPr>
          <a:xfrm>
            <a:off x="1012414" y="5882016"/>
            <a:ext cx="1505540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2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상호작용</a:t>
            </a:r>
            <a:r>
              <a:rPr lang="en-US" altLang="ko-KR" sz="2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</a:t>
            </a:r>
            <a:r>
              <a:rPr lang="ko-KR" altLang="en-US" sz="2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ko-KR" sz="2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</a:t>
            </a:r>
            <a:endParaRPr lang="en-US" altLang="ko-KR" sz="20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533552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1592</TotalTime>
  <Words>680</Words>
  <Application>Microsoft Office PowerPoint</Application>
  <PresentationFormat>와이드스크린</PresentationFormat>
  <Paragraphs>150</Paragraphs>
  <Slides>16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1" baseType="lpstr">
      <vt:lpstr>Söhne</vt:lpstr>
      <vt:lpstr>맑은 고딕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SPACE SLIME</dc:title>
  <dc:creator>창현 노</dc:creator>
  <cp:lastModifiedBy>창현 노</cp:lastModifiedBy>
  <cp:revision>24</cp:revision>
  <dcterms:created xsi:type="dcterms:W3CDTF">2023-07-03T12:42:07Z</dcterms:created>
  <dcterms:modified xsi:type="dcterms:W3CDTF">2023-12-11T12:46:49Z</dcterms:modified>
</cp:coreProperties>
</file>